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703" r:id="rId3"/>
    <p:sldId id="266" r:id="rId4"/>
    <p:sldId id="267" r:id="rId5"/>
    <p:sldId id="269" r:id="rId6"/>
    <p:sldId id="268" r:id="rId7"/>
    <p:sldId id="264" r:id="rId8"/>
    <p:sldId id="265" r:id="rId9"/>
    <p:sldId id="700" r:id="rId10"/>
    <p:sldId id="270" r:id="rId11"/>
    <p:sldId id="701" r:id="rId12"/>
    <p:sldId id="699" r:id="rId13"/>
    <p:sldId id="702" r:id="rId14"/>
    <p:sldId id="263" r:id="rId15"/>
    <p:sldId id="258" r:id="rId16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8A8A8A"/>
    <a:srgbClr val="525252"/>
    <a:srgbClr val="585858"/>
    <a:srgbClr val="CD3E27"/>
    <a:srgbClr val="C06231"/>
    <a:srgbClr val="CF8336"/>
    <a:srgbClr val="AA4576"/>
    <a:srgbClr val="0001DE"/>
    <a:srgbClr val="992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3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Na, apoplast, root</a:t>
            </a:r>
          </a:p>
        </c:rich>
      </c:tx>
      <c:layout>
        <c:manualLayout>
          <c:xMode val="edge"/>
          <c:yMode val="edge"/>
          <c:x val="0.40184047818183899"/>
          <c:y val="1.8970189616084099E-2"/>
        </c:manualLayout>
      </c:layout>
      <c:overlay val="0"/>
      <c:spPr>
        <a:noFill/>
        <a:ln w="2547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8220859169960022E-2"/>
          <c:y val="0.17344173789024353"/>
          <c:w val="0.89110428094863892"/>
          <c:h val="0.6585366129875183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'Final data'!$A$174</c:f>
              <c:strCache>
                <c:ptCount val="1"/>
                <c:pt idx="0">
                  <c:v>Control</c:v>
                </c:pt>
              </c:strCache>
            </c:strRef>
          </c:tx>
          <c:spPr>
            <a:ln w="2547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2"/>
            <c:spPr>
              <a:ln w="1273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'Final data'!$B$173:$E$173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96</c:v>
                </c:pt>
              </c:numCache>
            </c:numRef>
          </c:xVal>
          <c:yVal>
            <c:numRef>
              <c:f>'Final data'!$B$174:$E$174</c:f>
              <c:numCache>
                <c:formatCode>General</c:formatCode>
                <c:ptCount val="4"/>
                <c:pt idx="0">
                  <c:v>221.4</c:v>
                </c:pt>
                <c:pt idx="1">
                  <c:v>115.6</c:v>
                </c:pt>
                <c:pt idx="2">
                  <c:v>144.19999999999999</c:v>
                </c:pt>
                <c:pt idx="3">
                  <c:v>175.4</c:v>
                </c:pt>
              </c:numCache>
            </c:numRef>
          </c:yVal>
          <c:smooth val="1"/>
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B3E1-47D0-82AB-0B756D1F1D62}"/>
            </c:ext>
          </c:extLst>
        </c:ser>
        <c:ser>
          <c:idx val="1"/>
          <c:order val="1"/>
          <c:tx>
            <c:strRef>
              <c:f>'Final data'!$A$175</c:f>
              <c:strCache>
                <c:ptCount val="1"/>
                <c:pt idx="0">
                  <c:v>Si</c:v>
                </c:pt>
              </c:strCache>
            </c:strRef>
          </c:tx>
          <c:spPr>
            <a:ln w="2547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ln w="1273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'Final data'!$B$173:$E$173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96</c:v>
                </c:pt>
              </c:numCache>
            </c:numRef>
          </c:xVal>
          <c:yVal>
            <c:numRef>
              <c:f>'Final data'!$B$175:$E$175</c:f>
              <c:numCache>
                <c:formatCode>General</c:formatCode>
                <c:ptCount val="4"/>
                <c:pt idx="0">
                  <c:v>221.4</c:v>
                </c:pt>
                <c:pt idx="1">
                  <c:v>406.7</c:v>
                </c:pt>
                <c:pt idx="2">
                  <c:v>368.8</c:v>
                </c:pt>
                <c:pt idx="3">
                  <c:v>680.8</c:v>
                </c:pt>
              </c:numCache>
            </c:numRef>
          </c:yVal>
          <c:smooth val="1"/>
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B3E1-47D0-82AB-0B756D1F1D62}"/>
            </c:ext>
          </c:extLst>
        </c:ser>
        <c:ser>
          <c:idx val="2"/>
          <c:order val="2"/>
          <c:tx>
            <c:strRef>
              <c:f>'Final data'!$A$176</c:f>
              <c:strCache>
                <c:ptCount val="1"/>
                <c:pt idx="0">
                  <c:v>Na</c:v>
                </c:pt>
              </c:strCache>
            </c:strRef>
          </c:tx>
          <c:spPr>
            <a:ln w="25470">
              <a:solidFill>
                <a:srgbClr val="FF00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ln w="1273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'Final data'!$B$173:$E$173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96</c:v>
                </c:pt>
              </c:numCache>
            </c:numRef>
          </c:xVal>
          <c:yVal>
            <c:numRef>
              <c:f>'Final data'!$B$176:$E$176</c:f>
              <c:numCache>
                <c:formatCode>General</c:formatCode>
                <c:ptCount val="4"/>
                <c:pt idx="0">
                  <c:v>221.4</c:v>
                </c:pt>
                <c:pt idx="1">
                  <c:v>8956.7000000000007</c:v>
                </c:pt>
                <c:pt idx="2">
                  <c:v>9853.9</c:v>
                </c:pt>
                <c:pt idx="3">
                  <c:v>9506.1</c:v>
                </c:pt>
              </c:numCache>
            </c:numRef>
          </c:yVal>
          <c:smooth val="1"/>
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2-B3E1-47D0-82AB-0B756D1F1D62}"/>
            </c:ext>
          </c:extLst>
        </c:ser>
        <c:ser>
          <c:idx val="3"/>
          <c:order val="3"/>
          <c:tx>
            <c:strRef>
              <c:f>'Final data'!$A$177</c:f>
              <c:strCache>
                <c:ptCount val="1"/>
                <c:pt idx="0">
                  <c:v>Na+Si</c:v>
                </c:pt>
              </c:strCache>
            </c:strRef>
          </c:tx>
          <c:spPr>
            <a:ln w="25470">
              <a:solidFill>
                <a:srgbClr val="00FF00"/>
              </a:solidFill>
              <a:prstDash val="solid"/>
            </a:ln>
          </c:spPr>
          <c:marker>
            <c:symbol val="x"/>
            <c:size val="7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ln w="1273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'Final data'!$B$173:$E$173</c:f>
              <c:numCache>
                <c:formatCode>General</c:formatCode>
                <c:ptCount val="4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96</c:v>
                </c:pt>
              </c:numCache>
            </c:numRef>
          </c:xVal>
          <c:yVal>
            <c:numRef>
              <c:f>'Final data'!$B$177:$E$177</c:f>
              <c:numCache>
                <c:formatCode>General</c:formatCode>
                <c:ptCount val="4"/>
                <c:pt idx="0">
                  <c:v>221.4</c:v>
                </c:pt>
                <c:pt idx="1">
                  <c:v>3579.2</c:v>
                </c:pt>
                <c:pt idx="2">
                  <c:v>3861</c:v>
                </c:pt>
                <c:pt idx="3">
                  <c:v>6650.6</c:v>
                </c:pt>
              </c:numCache>
            </c:numRef>
          </c:yVal>
          <c:smooth val="1"/>
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3-B3E1-47D0-82AB-0B756D1F1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131919"/>
        <c:axId val="1"/>
      </c:scatterChart>
      <c:valAx>
        <c:axId val="4111319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8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2" b="0" i="0" u="none" strike="noStrike" baseline="0" smtId="4294967295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3184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8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2" b="0" i="0" u="none" strike="noStrike" baseline="0" smtId="4294967295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11131919"/>
        <c:crosses val="autoZero"/>
        <c:crossBetween val="midCat"/>
      </c:valAx>
      <c:spPr>
        <a:solidFill>
          <a:srgbClr val="FFFFFF"/>
        </a:solidFill>
        <a:ln w="12735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34662577509880066"/>
          <c:y val="0.93224930763244629"/>
          <c:w val="0.35122698545455933"/>
          <c:h val="5.9620596468448639E-2"/>
        </c:manualLayout>
      </c:layout>
      <c:overlay val="0"/>
      <c:spPr>
        <a:solidFill>
          <a:srgbClr val="FFFFFF"/>
        </a:solidFill>
        <a:ln w="3184">
          <a:solidFill>
            <a:srgbClr val="000000"/>
          </a:solidFill>
          <a:prstDash val="solid"/>
        </a:ln>
      </c:spPr>
      <c:txPr>
        <a:bodyPr/>
        <a:lstStyle/>
        <a:p>
          <a:pPr>
            <a:defRPr sz="737" b="0" i="0" u="none" strike="noStrike" baseline="0" smtId="4294967295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84">
      <a:solidFill>
        <a:srgbClr val="000000"/>
      </a:solidFill>
      <a:prstDash val="solid"/>
    </a:ln>
  </c:spPr>
  <c:txPr>
    <a:bodyPr/>
    <a:lstStyle/>
    <a:p>
      <a:pPr>
        <a:defRPr sz="802" b="0" i="0" u="none" strike="noStrike" baseline="0" smtId="4294967295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D0D-16BA-47A2-AFAA-6F9AFD6EA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9" b="43931"/>
          <a:stretch>
            <a:fillRect/>
          </a:stretch>
        </p:blipFill>
        <p:spPr>
          <a:xfrm>
            <a:off x="6140597" y="796707"/>
            <a:ext cx="3678520" cy="844985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937" y="6281163"/>
            <a:ext cx="431015" cy="211791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/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99E03-A5E2-41B5-A515-39078FAB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74258-B18F-4C72-99C6-E21E3746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150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      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838" y="6173467"/>
            <a:ext cx="2184533" cy="4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/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>
            <a:extLst>
              <a:ext uri="{FF2B5EF4-FFF2-40B4-BE49-F238E27FC236}">
                <a16:creationId xmlns:a16="http://schemas.microsoft.com/office/drawing/2014/main" id="{A1745E8B-2CCF-45A7-9F8B-5F83573473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531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626CEA3-3678-4C4B-97AF-D000B3A1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/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 txBox="1"/>
          <p:nvPr userDrawn="1"/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2626CEA3-3678-4C4B-97AF-D000B3A1FF7E}"/>
              </a:ext>
            </a:extLst>
          </p:cNvPr>
          <p:cNvSpPr txBox="1"/>
          <p:nvPr userDrawn="1"/>
        </p:nvSpPr>
        <p:spPr>
          <a:xfrm>
            <a:off x="11033702" y="6440487"/>
            <a:ext cx="105052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0"/>
          </p:nvPr>
        </p:nvSpPr>
        <p:spPr>
          <a:xfrm>
            <a:off x="972272" y="1365250"/>
            <a:ext cx="10248177" cy="46767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544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/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0" y="1599077"/>
            <a:ext cx="3853112" cy="1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sz="4400" b="0" i="0" u="none" strike="noStrike">
                <a:latin typeface="Calibri Light" panose="020F0302020204030204"/>
              </a:rPr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 sz="2800" b="0" i="0" u="none" strike="noStrike">
                <a:latin typeface="Calibri" panose="020F0502020204030204"/>
              </a:rPr>
              <a:t>Образец текста</a:t>
            </a:r>
          </a:p>
          <a:p>
            <a:pPr lvl="1" rtl="0"/>
            <a:r>
              <a:rPr lang="ru" sz="2400" b="0" i="0" u="none" strike="noStrike">
                <a:latin typeface="Calibri" panose="020F0502020204030204"/>
              </a:rPr>
              <a:t>Второй уровень</a:t>
            </a:r>
          </a:p>
          <a:p>
            <a:pPr lvl="2" rtl="0"/>
            <a:r>
              <a:rPr lang="ru" sz="2000" b="0" i="0" u="none" strike="noStrike">
                <a:latin typeface="Calibri" panose="020F0502020204030204"/>
              </a:rPr>
              <a:t>Третий уровень</a:t>
            </a:r>
          </a:p>
          <a:p>
            <a:pPr lvl="3" rtl="0"/>
            <a:r>
              <a:rPr lang="ru" sz="1800" b="0" i="0" u="none" strike="noStrike">
                <a:latin typeface="Calibri" panose="020F0502020204030204"/>
              </a:rPr>
              <a:t>Четвертый уровень</a:t>
            </a:r>
          </a:p>
          <a:p>
            <a:pPr lvl="4" rtl="0"/>
            <a:r>
              <a:rPr lang="ru" sz="1800" b="0" i="0" u="none" strike="noStrike">
                <a:latin typeface="Calibri" panose="020F0502020204030204"/>
              </a:rPr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B9972-10A4-4B89-B093-8BABBDB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" sz="1200" b="0" i="0" u="none" strike="noStrike">
                <a:latin typeface="Calibri" panose="020F0502020204030204"/>
              </a:rPr>
              <a:t>8 декабря 2023 г.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9341-EC45-4EAD-B467-9005E628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/>
          <a:p>
            <a:pPr rtl="0"/>
            <a:r>
              <a:rPr lang="ru" sz="1800" b="0" i="0" u="none" strike="noStrike">
                <a:latin typeface="Calibri" panose="020F0502020204030204"/>
              </a:rPr>
              <a:t>‹#›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657220"/>
            <a:ext cx="4030331" cy="1267799"/>
          </a:xfrm>
        </p:spPr>
        <p:txBody>
          <a:bodyPr>
            <a:noAutofit/>
          </a:bodyPr>
          <a:lstStyle/>
          <a:p>
            <a:pPr rtl="0"/>
            <a:r>
              <a:rPr lang="pt" sz="4000" b="1" i="0" u="none" strike="noStrike" dirty="0">
                <a:latin typeface="Calibri"/>
              </a:rPr>
              <a:t>O papel do silício nas plantas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2032" y="5031603"/>
            <a:ext cx="3516972" cy="893050"/>
          </a:xfrm>
        </p:spPr>
        <p:txBody>
          <a:bodyPr>
            <a:noAutofit/>
          </a:bodyPr>
          <a:lstStyle/>
          <a:p>
            <a:pPr rtl="0"/>
            <a:r>
              <a:rPr lang="pt" sz="1800" b="1" i="0" u="none" strike="noStrike" dirty="0">
                <a:solidFill>
                  <a:srgbClr val="034A90"/>
                </a:solidFill>
                <a:latin typeface="Calibri"/>
              </a:rPr>
              <a:t>Vladimir Matychenkov, Doutor em Ciências Biológicas</a:t>
            </a:r>
            <a:endParaRPr lang="en-US" sz="1800" b="1" dirty="0">
              <a:solidFill>
                <a:srgbClr val="034A90"/>
              </a:solidFill>
            </a:endParaRPr>
          </a:p>
          <a:p>
            <a:pPr rtl="0"/>
            <a:r>
              <a:rPr lang="pt" sz="1800" b="0" i="0" u="none" strike="noStrike" dirty="0">
                <a:solidFill>
                  <a:srgbClr val="034A90"/>
                </a:solidFill>
                <a:latin typeface="Calibri"/>
              </a:rPr>
              <a:t>Instituto de Problemas Fundamentais da Biologia, Academia de Ciências da Rússia</a:t>
            </a:r>
            <a:endParaRPr lang="ru-RU" sz="1800" dirty="0">
              <a:solidFill>
                <a:srgbClr val="034A9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2" t="1887" r="3428"/>
          <a:stretch>
            <a:fillRect/>
          </a:stretch>
        </p:blipFill>
        <p:spPr>
          <a:xfrm>
            <a:off x="688946" y="1018816"/>
            <a:ext cx="4873925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домашнее растение, цветочный горшок, растени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B9A0094B-8F0B-0503-8A5B-3B18C0C8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5" y="1279799"/>
            <a:ext cx="4238095" cy="2390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7064A-BEC6-E5A7-514C-DFE0C41D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Resistência ao silício e ao sal</a:t>
            </a:r>
            <a:endParaRPr lang="ru-RU">
              <a:solidFill>
                <a:srgbClr val="034A90"/>
              </a:solidFill>
            </a:endParaRP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49DD445F-4077-F23F-8387-4F81E01AE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887795"/>
              </p:ext>
            </p:extLst>
          </p:nvPr>
        </p:nvGraphicFramePr>
        <p:xfrm>
          <a:off x="5260753" y="1308393"/>
          <a:ext cx="6221230" cy="3683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F62F0CA-ABD2-E6D5-CF15-17918CD44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0" y="3759555"/>
            <a:ext cx="4273607" cy="2417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21C47-EDC0-6D21-0A77-0CDB111A6F46}"/>
              </a:ext>
            </a:extLst>
          </p:cNvPr>
          <p:cNvSpPr txBox="1"/>
          <p:nvPr/>
        </p:nvSpPr>
        <p:spPr>
          <a:xfrm>
            <a:off x="3404299" y="5740792"/>
            <a:ext cx="34335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600" b="0" i="0" u="none" strike="noStrike" dirty="0">
                <a:solidFill>
                  <a:srgbClr val="034A90"/>
                </a:solidFill>
                <a:highlight>
                  <a:srgbClr val="FFFF00"/>
                </a:highlight>
                <a:latin typeface="Calibri"/>
              </a:rPr>
              <a:t>Si</a:t>
            </a:r>
            <a:endParaRPr lang="ru-RU" dirty="0">
              <a:solidFill>
                <a:srgbClr val="034A90"/>
              </a:solidFill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F01FC-EB50-E34F-1A8E-00159F24B04A}"/>
              </a:ext>
            </a:extLst>
          </p:cNvPr>
          <p:cNvSpPr txBox="1"/>
          <p:nvPr/>
        </p:nvSpPr>
        <p:spPr>
          <a:xfrm>
            <a:off x="3855090" y="5756356"/>
            <a:ext cx="16170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600" b="0" i="0" u="none" strike="noStrike" dirty="0">
                <a:solidFill>
                  <a:srgbClr val="034A90"/>
                </a:solidFill>
                <a:highlight>
                  <a:srgbClr val="FFFF00"/>
                </a:highlight>
                <a:latin typeface="Calibri"/>
              </a:rPr>
              <a:t>Si + quitosano</a:t>
            </a:r>
            <a:endParaRPr lang="ru-RU" sz="1600" dirty="0">
              <a:solidFill>
                <a:srgbClr val="034A90"/>
              </a:solidFill>
              <a:highlight>
                <a:srgbClr val="FFFF00"/>
              </a:highlight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E6B9F45-BC4A-4B93-B9CF-FA54AB7A8DD6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10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E7520-EB23-D7EB-C6F8-8C88FE6BA3EB}"/>
              </a:ext>
            </a:extLst>
          </p:cNvPr>
          <p:cNvSpPr txBox="1"/>
          <p:nvPr/>
        </p:nvSpPr>
        <p:spPr>
          <a:xfrm>
            <a:off x="1023343" y="3283833"/>
            <a:ext cx="763805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400" b="1" i="0" u="none" strike="noStrike">
                <a:latin typeface="Times New Roman"/>
                <a:cs typeface="Times New Roman"/>
              </a:rPr>
              <a:t>Controle</a:t>
            </a:r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44A65-9A4E-D0E0-9E86-BB899F3CBFBA}"/>
              </a:ext>
            </a:extLst>
          </p:cNvPr>
          <p:cNvSpPr txBox="1"/>
          <p:nvPr/>
        </p:nvSpPr>
        <p:spPr>
          <a:xfrm>
            <a:off x="2163803" y="3281095"/>
            <a:ext cx="33809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400" b="1" i="0" u="none" strike="noStrike">
                <a:latin typeface="Times New Roman"/>
                <a:cs typeface="Times New Roman"/>
              </a:rPr>
              <a:t>Si</a:t>
            </a:r>
            <a:endParaRPr lang="ru-RU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52E37-1576-F5D5-AE52-E0E384B2B769}"/>
              </a:ext>
            </a:extLst>
          </p:cNvPr>
          <p:cNvSpPr txBox="1"/>
          <p:nvPr/>
        </p:nvSpPr>
        <p:spPr>
          <a:xfrm rot="156923">
            <a:off x="3278125" y="3302457"/>
            <a:ext cx="46952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400" b="1" i="0" u="none" strike="noStrike">
                <a:latin typeface="Times New Roman"/>
                <a:cs typeface="Times New Roman"/>
              </a:rPr>
              <a:t>NaCl</a:t>
            </a:r>
            <a:endParaRPr lang="ru-RU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B6E96-CA4E-1C85-2005-00F8A86139FC}"/>
              </a:ext>
            </a:extLst>
          </p:cNvPr>
          <p:cNvSpPr txBox="1"/>
          <p:nvPr/>
        </p:nvSpPr>
        <p:spPr>
          <a:xfrm>
            <a:off x="4224264" y="3354012"/>
            <a:ext cx="714175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400" b="1" i="0" u="none" strike="noStrike">
                <a:latin typeface="Times New Roman"/>
                <a:cs typeface="Times New Roman"/>
              </a:rPr>
              <a:t>NaCl + Si</a:t>
            </a:r>
            <a:endParaRPr lang="ru-RU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04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7C5001E-B8EC-DEB1-912C-265DA5CD6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205" y="1220876"/>
            <a:ext cx="2889644" cy="163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График, диаграмма, лин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AF41A77-0C91-6B89-8EFD-BE6EC6BE5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6" y="2414252"/>
            <a:ext cx="3302170" cy="210195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линия, диаграмма, Графи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EBD1911-9C99-645C-3FD1-8B70EC4FB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4" y="4488011"/>
            <a:ext cx="3225966" cy="1873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1FE07-EFA4-8A98-2DF0-2192B529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Silício, metais pesados e outros poluentes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261FBCB-0AD2-BDB1-D0DB-51A82340E362}"/>
              </a:ext>
            </a:extLst>
          </p:cNvPr>
          <p:cNvSpPr txBox="1"/>
          <p:nvPr/>
        </p:nvSpPr>
        <p:spPr>
          <a:xfrm>
            <a:off x="7265524" y="2074415"/>
            <a:ext cx="4249395" cy="35243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pt" sz="2400" b="0" i="0" u="none" strike="noStrike" dirty="0">
                <a:solidFill>
                  <a:srgbClr val="034A90"/>
                </a:solidFill>
                <a:latin typeface="Calibri"/>
              </a:rPr>
              <a:t>Adsorção no solo: 10-15 %;</a:t>
            </a:r>
          </a:p>
          <a:p>
            <a:pPr rtl="0">
              <a:defRPr/>
            </a:pPr>
            <a:r>
              <a:rPr lang="pt" sz="2400" b="0" i="0" u="none" strike="noStrike" dirty="0">
                <a:solidFill>
                  <a:srgbClr val="034A90"/>
                </a:solidFill>
                <a:latin typeface="Calibri"/>
              </a:rPr>
              <a:t>Deposição nas raízes: 45-55 %;</a:t>
            </a:r>
          </a:p>
          <a:p>
            <a:pPr rtl="0">
              <a:defRPr/>
            </a:pPr>
            <a:r>
              <a:rPr lang="pt" sz="2400" b="0" i="0" u="none" strike="noStrike" dirty="0">
                <a:solidFill>
                  <a:srgbClr val="034A90"/>
                </a:solidFill>
                <a:latin typeface="Calibri"/>
              </a:rPr>
              <a:t>Redução do transporte de Cd na via apoplástica: 30-35%;</a:t>
            </a:r>
          </a:p>
          <a:p>
            <a:pPr rtl="0">
              <a:defRPr/>
            </a:pPr>
            <a:r>
              <a:rPr lang="pt" sz="2400" b="0" i="0" u="none" strike="noStrike" dirty="0">
                <a:solidFill>
                  <a:srgbClr val="034A90"/>
                </a:solidFill>
                <a:latin typeface="Calibri"/>
              </a:rPr>
              <a:t>Redução do transporte de Cd na via simplástica: 5-10 %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FE5EBD5-B68C-427C-9365-57791F5B1278}"/>
              </a:ext>
            </a:extLst>
          </p:cNvPr>
          <p:cNvGrpSpPr/>
          <p:nvPr/>
        </p:nvGrpSpPr>
        <p:grpSpPr>
          <a:xfrm>
            <a:off x="4304180" y="1344572"/>
            <a:ext cx="2864222" cy="4863119"/>
            <a:chOff x="4304180" y="1344572"/>
            <a:chExt cx="2864222" cy="4863119"/>
          </a:xfrm>
        </p:grpSpPr>
        <p:pic>
          <p:nvPicPr>
            <p:cNvPr id="9" name="Рисунок 3">
              <a:extLst>
                <a:ext uri="{FF2B5EF4-FFF2-40B4-BE49-F238E27FC236}">
                  <a16:creationId xmlns:a16="http://schemas.microsoft.com/office/drawing/2014/main" id="{EC4DF489-E253-2ABA-C505-B46C9033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4180" y="1344572"/>
              <a:ext cx="2864222" cy="486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Quad Arrow Callout 12">
              <a:extLst>
                <a:ext uri="{FF2B5EF4-FFF2-40B4-BE49-F238E27FC236}">
                  <a16:creationId xmlns:a16="http://schemas.microsoft.com/office/drawing/2014/main" id="{9B91C388-2A87-64AB-D9DA-4E0226ADF954}"/>
                </a:ext>
              </a:extLst>
            </p:cNvPr>
            <p:cNvSpPr/>
            <p:nvPr/>
          </p:nvSpPr>
          <p:spPr>
            <a:xfrm>
              <a:off x="6660760" y="5242801"/>
              <a:ext cx="285391" cy="336240"/>
            </a:xfrm>
            <a:prstGeom prst="quadArrowCallou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72A0BCF-EE8D-E311-3C92-C6B94F266E87}"/>
                </a:ext>
              </a:extLst>
            </p:cNvPr>
            <p:cNvSpPr/>
            <p:nvPr/>
          </p:nvSpPr>
          <p:spPr>
            <a:xfrm>
              <a:off x="4944503" y="5135459"/>
              <a:ext cx="506779" cy="838128"/>
            </a:xfrm>
            <a:custGeom>
              <a:avLst/>
              <a:gdLst>
                <a:gd name="connsiteX0" fmla="*/ 0 w 766689"/>
                <a:gd name="connsiteY0" fmla="*/ 1076179 h 1076179"/>
                <a:gd name="connsiteX1" fmla="*/ 7034 w 766689"/>
                <a:gd name="connsiteY1" fmla="*/ 1041009 h 1076179"/>
                <a:gd name="connsiteX2" fmla="*/ 14068 w 766689"/>
                <a:gd name="connsiteY2" fmla="*/ 1019908 h 1076179"/>
                <a:gd name="connsiteX3" fmla="*/ 21101 w 766689"/>
                <a:gd name="connsiteY3" fmla="*/ 956603 h 1076179"/>
                <a:gd name="connsiteX4" fmla="*/ 35169 w 766689"/>
                <a:gd name="connsiteY4" fmla="*/ 900332 h 1076179"/>
                <a:gd name="connsiteX5" fmla="*/ 42203 w 766689"/>
                <a:gd name="connsiteY5" fmla="*/ 865163 h 1076179"/>
                <a:gd name="connsiteX6" fmla="*/ 63305 w 766689"/>
                <a:gd name="connsiteY6" fmla="*/ 844062 h 1076179"/>
                <a:gd name="connsiteX7" fmla="*/ 77372 w 766689"/>
                <a:gd name="connsiteY7" fmla="*/ 822960 h 1076179"/>
                <a:gd name="connsiteX8" fmla="*/ 91440 w 766689"/>
                <a:gd name="connsiteY8" fmla="*/ 773723 h 1076179"/>
                <a:gd name="connsiteX9" fmla="*/ 105508 w 766689"/>
                <a:gd name="connsiteY9" fmla="*/ 752622 h 1076179"/>
                <a:gd name="connsiteX10" fmla="*/ 133643 w 766689"/>
                <a:gd name="connsiteY10" fmla="*/ 689317 h 1076179"/>
                <a:gd name="connsiteX11" fmla="*/ 168812 w 766689"/>
                <a:gd name="connsiteY11" fmla="*/ 654148 h 1076179"/>
                <a:gd name="connsiteX12" fmla="*/ 203981 w 766689"/>
                <a:gd name="connsiteY12" fmla="*/ 590843 h 1076179"/>
                <a:gd name="connsiteX13" fmla="*/ 225083 w 766689"/>
                <a:gd name="connsiteY13" fmla="*/ 576775 h 1076179"/>
                <a:gd name="connsiteX14" fmla="*/ 239151 w 766689"/>
                <a:gd name="connsiteY14" fmla="*/ 534572 h 1076179"/>
                <a:gd name="connsiteX15" fmla="*/ 260252 w 766689"/>
                <a:gd name="connsiteY15" fmla="*/ 513471 h 1076179"/>
                <a:gd name="connsiteX16" fmla="*/ 274320 w 766689"/>
                <a:gd name="connsiteY16" fmla="*/ 492369 h 1076179"/>
                <a:gd name="connsiteX17" fmla="*/ 295421 w 766689"/>
                <a:gd name="connsiteY17" fmla="*/ 478302 h 1076179"/>
                <a:gd name="connsiteX18" fmla="*/ 323557 w 766689"/>
                <a:gd name="connsiteY18" fmla="*/ 436099 h 1076179"/>
                <a:gd name="connsiteX19" fmla="*/ 372794 w 766689"/>
                <a:gd name="connsiteY19" fmla="*/ 393895 h 1076179"/>
                <a:gd name="connsiteX20" fmla="*/ 400929 w 766689"/>
                <a:gd name="connsiteY20" fmla="*/ 330591 h 1076179"/>
                <a:gd name="connsiteX21" fmla="*/ 422031 w 766689"/>
                <a:gd name="connsiteY21" fmla="*/ 288388 h 1076179"/>
                <a:gd name="connsiteX22" fmla="*/ 464234 w 766689"/>
                <a:gd name="connsiteY22" fmla="*/ 260252 h 1076179"/>
                <a:gd name="connsiteX23" fmla="*/ 506437 w 766689"/>
                <a:gd name="connsiteY23" fmla="*/ 232117 h 1076179"/>
                <a:gd name="connsiteX24" fmla="*/ 527538 w 766689"/>
                <a:gd name="connsiteY24" fmla="*/ 218049 h 1076179"/>
                <a:gd name="connsiteX25" fmla="*/ 555674 w 766689"/>
                <a:gd name="connsiteY25" fmla="*/ 203982 h 1076179"/>
                <a:gd name="connsiteX26" fmla="*/ 583809 w 766689"/>
                <a:gd name="connsiteY26" fmla="*/ 161779 h 1076179"/>
                <a:gd name="connsiteX27" fmla="*/ 618978 w 766689"/>
                <a:gd name="connsiteY27" fmla="*/ 140677 h 1076179"/>
                <a:gd name="connsiteX28" fmla="*/ 689317 w 766689"/>
                <a:gd name="connsiteY28" fmla="*/ 98474 h 1076179"/>
                <a:gd name="connsiteX29" fmla="*/ 710418 w 766689"/>
                <a:gd name="connsiteY29" fmla="*/ 91440 h 1076179"/>
                <a:gd name="connsiteX30" fmla="*/ 738554 w 766689"/>
                <a:gd name="connsiteY30" fmla="*/ 35169 h 1076179"/>
                <a:gd name="connsiteX31" fmla="*/ 759655 w 766689"/>
                <a:gd name="connsiteY31" fmla="*/ 14068 h 1076179"/>
                <a:gd name="connsiteX32" fmla="*/ 766689 w 766689"/>
                <a:gd name="connsiteY32" fmla="*/ 0 h 107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66689" h="1076179">
                  <a:moveTo>
                    <a:pt x="0" y="1076179"/>
                  </a:moveTo>
                  <a:cubicBezTo>
                    <a:pt x="2345" y="1064456"/>
                    <a:pt x="4134" y="1052608"/>
                    <a:pt x="7034" y="1041009"/>
                  </a:cubicBezTo>
                  <a:cubicBezTo>
                    <a:pt x="8832" y="1033816"/>
                    <a:pt x="12849" y="1027221"/>
                    <a:pt x="14068" y="1019908"/>
                  </a:cubicBezTo>
                  <a:cubicBezTo>
                    <a:pt x="17558" y="998965"/>
                    <a:pt x="18099" y="977621"/>
                    <a:pt x="21101" y="956603"/>
                  </a:cubicBezTo>
                  <a:cubicBezTo>
                    <a:pt x="29741" y="896120"/>
                    <a:pt x="24260" y="943966"/>
                    <a:pt x="35169" y="900332"/>
                  </a:cubicBezTo>
                  <a:cubicBezTo>
                    <a:pt x="38069" y="888734"/>
                    <a:pt x="36856" y="875856"/>
                    <a:pt x="42203" y="865163"/>
                  </a:cubicBezTo>
                  <a:cubicBezTo>
                    <a:pt x="46652" y="856266"/>
                    <a:pt x="56937" y="851704"/>
                    <a:pt x="63305" y="844062"/>
                  </a:cubicBezTo>
                  <a:cubicBezTo>
                    <a:pt x="68717" y="837568"/>
                    <a:pt x="73591" y="830521"/>
                    <a:pt x="77372" y="822960"/>
                  </a:cubicBezTo>
                  <a:cubicBezTo>
                    <a:pt x="91066" y="795572"/>
                    <a:pt x="77910" y="805292"/>
                    <a:pt x="91440" y="773723"/>
                  </a:cubicBezTo>
                  <a:cubicBezTo>
                    <a:pt x="94770" y="765953"/>
                    <a:pt x="100819" y="759656"/>
                    <a:pt x="105508" y="752622"/>
                  </a:cubicBezTo>
                  <a:cubicBezTo>
                    <a:pt x="119143" y="670800"/>
                    <a:pt x="98992" y="741294"/>
                    <a:pt x="133643" y="689317"/>
                  </a:cubicBezTo>
                  <a:cubicBezTo>
                    <a:pt x="159517" y="650506"/>
                    <a:pt x="112091" y="682507"/>
                    <a:pt x="168812" y="654148"/>
                  </a:cubicBezTo>
                  <a:cubicBezTo>
                    <a:pt x="176142" y="632159"/>
                    <a:pt x="183251" y="604663"/>
                    <a:pt x="203981" y="590843"/>
                  </a:cubicBezTo>
                  <a:lnTo>
                    <a:pt x="225083" y="576775"/>
                  </a:lnTo>
                  <a:cubicBezTo>
                    <a:pt x="229772" y="562707"/>
                    <a:pt x="228666" y="545057"/>
                    <a:pt x="239151" y="534572"/>
                  </a:cubicBezTo>
                  <a:cubicBezTo>
                    <a:pt x="246185" y="527538"/>
                    <a:pt x="253884" y="521113"/>
                    <a:pt x="260252" y="513471"/>
                  </a:cubicBezTo>
                  <a:cubicBezTo>
                    <a:pt x="265664" y="506977"/>
                    <a:pt x="268342" y="498347"/>
                    <a:pt x="274320" y="492369"/>
                  </a:cubicBezTo>
                  <a:cubicBezTo>
                    <a:pt x="280297" y="486392"/>
                    <a:pt x="288387" y="482991"/>
                    <a:pt x="295421" y="478302"/>
                  </a:cubicBezTo>
                  <a:cubicBezTo>
                    <a:pt x="304800" y="464234"/>
                    <a:pt x="310031" y="446244"/>
                    <a:pt x="323557" y="436099"/>
                  </a:cubicBezTo>
                  <a:cubicBezTo>
                    <a:pt x="344254" y="420575"/>
                    <a:pt x="356466" y="413488"/>
                    <a:pt x="372794" y="393895"/>
                  </a:cubicBezTo>
                  <a:cubicBezTo>
                    <a:pt x="391370" y="371603"/>
                    <a:pt x="390706" y="361259"/>
                    <a:pt x="400929" y="330591"/>
                  </a:cubicBezTo>
                  <a:cubicBezTo>
                    <a:pt x="405947" y="315538"/>
                    <a:pt x="409197" y="299618"/>
                    <a:pt x="422031" y="288388"/>
                  </a:cubicBezTo>
                  <a:cubicBezTo>
                    <a:pt x="434755" y="277254"/>
                    <a:pt x="450166" y="269631"/>
                    <a:pt x="464234" y="260252"/>
                  </a:cubicBezTo>
                  <a:lnTo>
                    <a:pt x="506437" y="232117"/>
                  </a:lnTo>
                  <a:cubicBezTo>
                    <a:pt x="513471" y="227428"/>
                    <a:pt x="519977" y="221829"/>
                    <a:pt x="527538" y="218049"/>
                  </a:cubicBezTo>
                  <a:lnTo>
                    <a:pt x="555674" y="203982"/>
                  </a:lnTo>
                  <a:cubicBezTo>
                    <a:pt x="565052" y="189914"/>
                    <a:pt x="569311" y="170478"/>
                    <a:pt x="583809" y="161779"/>
                  </a:cubicBezTo>
                  <a:cubicBezTo>
                    <a:pt x="595532" y="154745"/>
                    <a:pt x="607444" y="148017"/>
                    <a:pt x="618978" y="140677"/>
                  </a:cubicBezTo>
                  <a:cubicBezTo>
                    <a:pt x="653356" y="118800"/>
                    <a:pt x="656323" y="112615"/>
                    <a:pt x="689317" y="98474"/>
                  </a:cubicBezTo>
                  <a:cubicBezTo>
                    <a:pt x="696132" y="95553"/>
                    <a:pt x="703384" y="93785"/>
                    <a:pt x="710418" y="91440"/>
                  </a:cubicBezTo>
                  <a:cubicBezTo>
                    <a:pt x="762399" y="39462"/>
                    <a:pt x="702617" y="107044"/>
                    <a:pt x="738554" y="35169"/>
                  </a:cubicBezTo>
                  <a:cubicBezTo>
                    <a:pt x="743002" y="26272"/>
                    <a:pt x="753441" y="21835"/>
                    <a:pt x="759655" y="14068"/>
                  </a:cubicBezTo>
                  <a:cubicBezTo>
                    <a:pt x="762930" y="9974"/>
                    <a:pt x="764344" y="4689"/>
                    <a:pt x="766689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C5853D6-DA76-7AFC-BAAB-8163B56E7532}"/>
                </a:ext>
              </a:extLst>
            </p:cNvPr>
            <p:cNvSpPr/>
            <p:nvPr/>
          </p:nvSpPr>
          <p:spPr>
            <a:xfrm>
              <a:off x="5616190" y="5156886"/>
              <a:ext cx="535108" cy="844309"/>
            </a:xfrm>
            <a:custGeom>
              <a:avLst/>
              <a:gdLst>
                <a:gd name="connsiteX0" fmla="*/ 809070 w 809070"/>
                <a:gd name="connsiteY0" fmla="*/ 1083212 h 1083212"/>
                <a:gd name="connsiteX1" fmla="*/ 787969 w 809070"/>
                <a:gd name="connsiteY1" fmla="*/ 1048043 h 1083212"/>
                <a:gd name="connsiteX2" fmla="*/ 780935 w 809070"/>
                <a:gd name="connsiteY2" fmla="*/ 963637 h 1083212"/>
                <a:gd name="connsiteX3" fmla="*/ 773901 w 809070"/>
                <a:gd name="connsiteY3" fmla="*/ 942536 h 1083212"/>
                <a:gd name="connsiteX4" fmla="*/ 766867 w 809070"/>
                <a:gd name="connsiteY4" fmla="*/ 851096 h 1083212"/>
                <a:gd name="connsiteX5" fmla="*/ 745766 w 809070"/>
                <a:gd name="connsiteY5" fmla="*/ 829994 h 1083212"/>
                <a:gd name="connsiteX6" fmla="*/ 738732 w 809070"/>
                <a:gd name="connsiteY6" fmla="*/ 801859 h 1083212"/>
                <a:gd name="connsiteX7" fmla="*/ 696529 w 809070"/>
                <a:gd name="connsiteY7" fmla="*/ 759656 h 1083212"/>
                <a:gd name="connsiteX8" fmla="*/ 654326 w 809070"/>
                <a:gd name="connsiteY8" fmla="*/ 731520 h 1083212"/>
                <a:gd name="connsiteX9" fmla="*/ 598055 w 809070"/>
                <a:gd name="connsiteY9" fmla="*/ 689317 h 1083212"/>
                <a:gd name="connsiteX10" fmla="*/ 569920 w 809070"/>
                <a:gd name="connsiteY10" fmla="*/ 675249 h 1083212"/>
                <a:gd name="connsiteX11" fmla="*/ 520683 w 809070"/>
                <a:gd name="connsiteY11" fmla="*/ 647114 h 1083212"/>
                <a:gd name="connsiteX12" fmla="*/ 499581 w 809070"/>
                <a:gd name="connsiteY12" fmla="*/ 604911 h 1083212"/>
                <a:gd name="connsiteX13" fmla="*/ 478480 w 809070"/>
                <a:gd name="connsiteY13" fmla="*/ 590843 h 1083212"/>
                <a:gd name="connsiteX14" fmla="*/ 443310 w 809070"/>
                <a:gd name="connsiteY14" fmla="*/ 555674 h 1083212"/>
                <a:gd name="connsiteX15" fmla="*/ 422209 w 809070"/>
                <a:gd name="connsiteY15" fmla="*/ 534572 h 1083212"/>
                <a:gd name="connsiteX16" fmla="*/ 401107 w 809070"/>
                <a:gd name="connsiteY16" fmla="*/ 520505 h 1083212"/>
                <a:gd name="connsiteX17" fmla="*/ 330769 w 809070"/>
                <a:gd name="connsiteY17" fmla="*/ 471268 h 1083212"/>
                <a:gd name="connsiteX18" fmla="*/ 288566 w 809070"/>
                <a:gd name="connsiteY18" fmla="*/ 422031 h 1083212"/>
                <a:gd name="connsiteX19" fmla="*/ 281532 w 809070"/>
                <a:gd name="connsiteY19" fmla="*/ 400929 h 1083212"/>
                <a:gd name="connsiteX20" fmla="*/ 239329 w 809070"/>
                <a:gd name="connsiteY20" fmla="*/ 365760 h 1083212"/>
                <a:gd name="connsiteX21" fmla="*/ 232295 w 809070"/>
                <a:gd name="connsiteY21" fmla="*/ 344659 h 1083212"/>
                <a:gd name="connsiteX22" fmla="*/ 190092 w 809070"/>
                <a:gd name="connsiteY22" fmla="*/ 309489 h 1083212"/>
                <a:gd name="connsiteX23" fmla="*/ 183058 w 809070"/>
                <a:gd name="connsiteY23" fmla="*/ 288388 h 1083212"/>
                <a:gd name="connsiteX24" fmla="*/ 133821 w 809070"/>
                <a:gd name="connsiteY24" fmla="*/ 260252 h 1083212"/>
                <a:gd name="connsiteX25" fmla="*/ 91618 w 809070"/>
                <a:gd name="connsiteY25" fmla="*/ 225083 h 1083212"/>
                <a:gd name="connsiteX26" fmla="*/ 63483 w 809070"/>
                <a:gd name="connsiteY26" fmla="*/ 203982 h 1083212"/>
                <a:gd name="connsiteX27" fmla="*/ 21280 w 809070"/>
                <a:gd name="connsiteY27" fmla="*/ 175846 h 1083212"/>
                <a:gd name="connsiteX28" fmla="*/ 7212 w 809070"/>
                <a:gd name="connsiteY28" fmla="*/ 154745 h 1083212"/>
                <a:gd name="connsiteX29" fmla="*/ 178 w 809070"/>
                <a:gd name="connsiteY29" fmla="*/ 0 h 108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09070" h="1083212">
                  <a:moveTo>
                    <a:pt x="809070" y="1083212"/>
                  </a:moveTo>
                  <a:cubicBezTo>
                    <a:pt x="802036" y="1071489"/>
                    <a:pt x="791100" y="1061351"/>
                    <a:pt x="787969" y="1048043"/>
                  </a:cubicBezTo>
                  <a:cubicBezTo>
                    <a:pt x="781503" y="1020561"/>
                    <a:pt x="784666" y="991622"/>
                    <a:pt x="780935" y="963637"/>
                  </a:cubicBezTo>
                  <a:cubicBezTo>
                    <a:pt x="779955" y="956288"/>
                    <a:pt x="776246" y="949570"/>
                    <a:pt x="773901" y="942536"/>
                  </a:cubicBezTo>
                  <a:cubicBezTo>
                    <a:pt x="771556" y="912056"/>
                    <a:pt x="774281" y="880753"/>
                    <a:pt x="766867" y="851096"/>
                  </a:cubicBezTo>
                  <a:cubicBezTo>
                    <a:pt x="764454" y="841446"/>
                    <a:pt x="750701" y="838631"/>
                    <a:pt x="745766" y="829994"/>
                  </a:cubicBezTo>
                  <a:cubicBezTo>
                    <a:pt x="740970" y="821601"/>
                    <a:pt x="744276" y="809778"/>
                    <a:pt x="738732" y="801859"/>
                  </a:cubicBezTo>
                  <a:cubicBezTo>
                    <a:pt x="727323" y="785561"/>
                    <a:pt x="710597" y="773724"/>
                    <a:pt x="696529" y="759656"/>
                  </a:cubicBezTo>
                  <a:cubicBezTo>
                    <a:pt x="670184" y="733311"/>
                    <a:pt x="684864" y="741700"/>
                    <a:pt x="654326" y="731520"/>
                  </a:cubicBezTo>
                  <a:cubicBezTo>
                    <a:pt x="637412" y="717989"/>
                    <a:pt x="617652" y="700515"/>
                    <a:pt x="598055" y="689317"/>
                  </a:cubicBezTo>
                  <a:cubicBezTo>
                    <a:pt x="588951" y="684115"/>
                    <a:pt x="578812" y="680806"/>
                    <a:pt x="569920" y="675249"/>
                  </a:cubicBezTo>
                  <a:cubicBezTo>
                    <a:pt x="521254" y="644833"/>
                    <a:pt x="562138" y="660933"/>
                    <a:pt x="520683" y="647114"/>
                  </a:cubicBezTo>
                  <a:cubicBezTo>
                    <a:pt x="514962" y="629950"/>
                    <a:pt x="513217" y="618547"/>
                    <a:pt x="499581" y="604911"/>
                  </a:cubicBezTo>
                  <a:cubicBezTo>
                    <a:pt x="493603" y="598933"/>
                    <a:pt x="485514" y="595532"/>
                    <a:pt x="478480" y="590843"/>
                  </a:cubicBezTo>
                  <a:cubicBezTo>
                    <a:pt x="452687" y="552155"/>
                    <a:pt x="478482" y="584984"/>
                    <a:pt x="443310" y="555674"/>
                  </a:cubicBezTo>
                  <a:cubicBezTo>
                    <a:pt x="435668" y="549306"/>
                    <a:pt x="429851" y="540940"/>
                    <a:pt x="422209" y="534572"/>
                  </a:cubicBezTo>
                  <a:cubicBezTo>
                    <a:pt x="415715" y="529160"/>
                    <a:pt x="407986" y="525419"/>
                    <a:pt x="401107" y="520505"/>
                  </a:cubicBezTo>
                  <a:cubicBezTo>
                    <a:pt x="328174" y="468410"/>
                    <a:pt x="427828" y="535973"/>
                    <a:pt x="330769" y="471268"/>
                  </a:cubicBezTo>
                  <a:cubicBezTo>
                    <a:pt x="316073" y="461471"/>
                    <a:pt x="298317" y="435033"/>
                    <a:pt x="288566" y="422031"/>
                  </a:cubicBezTo>
                  <a:cubicBezTo>
                    <a:pt x="286221" y="414997"/>
                    <a:pt x="285645" y="407098"/>
                    <a:pt x="281532" y="400929"/>
                  </a:cubicBezTo>
                  <a:cubicBezTo>
                    <a:pt x="270702" y="384684"/>
                    <a:pt x="254897" y="376139"/>
                    <a:pt x="239329" y="365760"/>
                  </a:cubicBezTo>
                  <a:cubicBezTo>
                    <a:pt x="236984" y="358726"/>
                    <a:pt x="236408" y="350828"/>
                    <a:pt x="232295" y="344659"/>
                  </a:cubicBezTo>
                  <a:cubicBezTo>
                    <a:pt x="221462" y="328410"/>
                    <a:pt x="205664" y="319870"/>
                    <a:pt x="190092" y="309489"/>
                  </a:cubicBezTo>
                  <a:cubicBezTo>
                    <a:pt x="187747" y="302455"/>
                    <a:pt x="187690" y="294178"/>
                    <a:pt x="183058" y="288388"/>
                  </a:cubicBezTo>
                  <a:cubicBezTo>
                    <a:pt x="174399" y="277564"/>
                    <a:pt x="143263" y="266862"/>
                    <a:pt x="133821" y="260252"/>
                  </a:cubicBezTo>
                  <a:cubicBezTo>
                    <a:pt x="118819" y="249751"/>
                    <a:pt x="105917" y="236522"/>
                    <a:pt x="91618" y="225083"/>
                  </a:cubicBezTo>
                  <a:cubicBezTo>
                    <a:pt x="82464" y="217760"/>
                    <a:pt x="73087" y="210705"/>
                    <a:pt x="63483" y="203982"/>
                  </a:cubicBezTo>
                  <a:cubicBezTo>
                    <a:pt x="49632" y="194286"/>
                    <a:pt x="21280" y="175846"/>
                    <a:pt x="21280" y="175846"/>
                  </a:cubicBezTo>
                  <a:cubicBezTo>
                    <a:pt x="16591" y="168812"/>
                    <a:pt x="8870" y="163034"/>
                    <a:pt x="7212" y="154745"/>
                  </a:cubicBezTo>
                  <a:cubicBezTo>
                    <a:pt x="-1769" y="109840"/>
                    <a:pt x="178" y="46363"/>
                    <a:pt x="178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D600C346-D8A0-DC50-5E2D-EB9795DFABEB}"/>
                </a:ext>
              </a:extLst>
            </p:cNvPr>
            <p:cNvSpPr/>
            <p:nvPr/>
          </p:nvSpPr>
          <p:spPr>
            <a:xfrm>
              <a:off x="5328168" y="5103940"/>
              <a:ext cx="116465" cy="831947"/>
            </a:xfrm>
            <a:custGeom>
              <a:avLst/>
              <a:gdLst>
                <a:gd name="connsiteX0" fmla="*/ 147710 w 175846"/>
                <a:gd name="connsiteY0" fmla="*/ 1069145 h 1069145"/>
                <a:gd name="connsiteX1" fmla="*/ 119575 w 175846"/>
                <a:gd name="connsiteY1" fmla="*/ 618979 h 1069145"/>
                <a:gd name="connsiteX2" fmla="*/ 98474 w 175846"/>
                <a:gd name="connsiteY2" fmla="*/ 562708 h 1069145"/>
                <a:gd name="connsiteX3" fmla="*/ 63304 w 175846"/>
                <a:gd name="connsiteY3" fmla="*/ 492370 h 1069145"/>
                <a:gd name="connsiteX4" fmla="*/ 35169 w 175846"/>
                <a:gd name="connsiteY4" fmla="*/ 429065 h 1069145"/>
                <a:gd name="connsiteX5" fmla="*/ 14067 w 175846"/>
                <a:gd name="connsiteY5" fmla="*/ 393896 h 1069145"/>
                <a:gd name="connsiteX6" fmla="*/ 0 w 175846"/>
                <a:gd name="connsiteY6" fmla="*/ 365760 h 1069145"/>
                <a:gd name="connsiteX7" fmla="*/ 28135 w 175846"/>
                <a:gd name="connsiteY7" fmla="*/ 316523 h 1069145"/>
                <a:gd name="connsiteX8" fmla="*/ 91440 w 175846"/>
                <a:gd name="connsiteY8" fmla="*/ 232117 h 1069145"/>
                <a:gd name="connsiteX9" fmla="*/ 105507 w 175846"/>
                <a:gd name="connsiteY9" fmla="*/ 211016 h 1069145"/>
                <a:gd name="connsiteX10" fmla="*/ 112541 w 175846"/>
                <a:gd name="connsiteY10" fmla="*/ 189914 h 1069145"/>
                <a:gd name="connsiteX11" fmla="*/ 133643 w 175846"/>
                <a:gd name="connsiteY11" fmla="*/ 161779 h 1069145"/>
                <a:gd name="connsiteX12" fmla="*/ 147710 w 175846"/>
                <a:gd name="connsiteY12" fmla="*/ 140677 h 1069145"/>
                <a:gd name="connsiteX13" fmla="*/ 154744 w 175846"/>
                <a:gd name="connsiteY13" fmla="*/ 98474 h 1069145"/>
                <a:gd name="connsiteX14" fmla="*/ 168812 w 175846"/>
                <a:gd name="connsiteY14" fmla="*/ 56271 h 1069145"/>
                <a:gd name="connsiteX15" fmla="*/ 175846 w 175846"/>
                <a:gd name="connsiteY15" fmla="*/ 35170 h 1069145"/>
                <a:gd name="connsiteX16" fmla="*/ 175846 w 175846"/>
                <a:gd name="connsiteY16" fmla="*/ 0 h 106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846" h="1069145">
                  <a:moveTo>
                    <a:pt x="147710" y="1069145"/>
                  </a:moveTo>
                  <a:cubicBezTo>
                    <a:pt x="54767" y="914236"/>
                    <a:pt x="133538" y="1058808"/>
                    <a:pt x="119575" y="618979"/>
                  </a:cubicBezTo>
                  <a:cubicBezTo>
                    <a:pt x="118740" y="592680"/>
                    <a:pt x="107382" y="586464"/>
                    <a:pt x="98474" y="562708"/>
                  </a:cubicBezTo>
                  <a:cubicBezTo>
                    <a:pt x="59516" y="458819"/>
                    <a:pt x="145464" y="646420"/>
                    <a:pt x="63304" y="492370"/>
                  </a:cubicBezTo>
                  <a:cubicBezTo>
                    <a:pt x="52437" y="471995"/>
                    <a:pt x="45496" y="449719"/>
                    <a:pt x="35169" y="429065"/>
                  </a:cubicBezTo>
                  <a:cubicBezTo>
                    <a:pt x="29055" y="416837"/>
                    <a:pt x="20706" y="405847"/>
                    <a:pt x="14067" y="393896"/>
                  </a:cubicBezTo>
                  <a:cubicBezTo>
                    <a:pt x="8975" y="384730"/>
                    <a:pt x="4689" y="375139"/>
                    <a:pt x="0" y="365760"/>
                  </a:cubicBezTo>
                  <a:cubicBezTo>
                    <a:pt x="34279" y="314341"/>
                    <a:pt x="-7570" y="379005"/>
                    <a:pt x="28135" y="316523"/>
                  </a:cubicBezTo>
                  <a:cubicBezTo>
                    <a:pt x="42881" y="290718"/>
                    <a:pt x="81763" y="246633"/>
                    <a:pt x="91440" y="232117"/>
                  </a:cubicBezTo>
                  <a:cubicBezTo>
                    <a:pt x="96129" y="225083"/>
                    <a:pt x="101727" y="218577"/>
                    <a:pt x="105507" y="211016"/>
                  </a:cubicBezTo>
                  <a:cubicBezTo>
                    <a:pt x="108823" y="204384"/>
                    <a:pt x="108862" y="196352"/>
                    <a:pt x="112541" y="189914"/>
                  </a:cubicBezTo>
                  <a:cubicBezTo>
                    <a:pt x="118357" y="179736"/>
                    <a:pt x="126829" y="171318"/>
                    <a:pt x="133643" y="161779"/>
                  </a:cubicBezTo>
                  <a:cubicBezTo>
                    <a:pt x="138557" y="154900"/>
                    <a:pt x="143021" y="147711"/>
                    <a:pt x="147710" y="140677"/>
                  </a:cubicBezTo>
                  <a:cubicBezTo>
                    <a:pt x="150055" y="126609"/>
                    <a:pt x="151285" y="112310"/>
                    <a:pt x="154744" y="98474"/>
                  </a:cubicBezTo>
                  <a:cubicBezTo>
                    <a:pt x="158341" y="84088"/>
                    <a:pt x="164123" y="70339"/>
                    <a:pt x="168812" y="56271"/>
                  </a:cubicBezTo>
                  <a:cubicBezTo>
                    <a:pt x="171157" y="49237"/>
                    <a:pt x="175846" y="42584"/>
                    <a:pt x="175846" y="35170"/>
                  </a:cubicBezTo>
                  <a:lnTo>
                    <a:pt x="17584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B1C614F-58B4-1F75-6CA2-E1ECF134C667}"/>
                </a:ext>
              </a:extLst>
            </p:cNvPr>
            <p:cNvSpPr/>
            <p:nvPr/>
          </p:nvSpPr>
          <p:spPr>
            <a:xfrm>
              <a:off x="5487421" y="5118873"/>
              <a:ext cx="254963" cy="761485"/>
            </a:xfrm>
            <a:custGeom>
              <a:avLst/>
              <a:gdLst>
                <a:gd name="connsiteX0" fmla="*/ 386862 w 386862"/>
                <a:gd name="connsiteY0" fmla="*/ 977705 h 977705"/>
                <a:gd name="connsiteX1" fmla="*/ 358727 w 386862"/>
                <a:gd name="connsiteY1" fmla="*/ 914400 h 977705"/>
                <a:gd name="connsiteX2" fmla="*/ 337625 w 386862"/>
                <a:gd name="connsiteY2" fmla="*/ 886265 h 977705"/>
                <a:gd name="connsiteX3" fmla="*/ 323557 w 386862"/>
                <a:gd name="connsiteY3" fmla="*/ 865164 h 977705"/>
                <a:gd name="connsiteX4" fmla="*/ 316523 w 386862"/>
                <a:gd name="connsiteY4" fmla="*/ 844062 h 977705"/>
                <a:gd name="connsiteX5" fmla="*/ 302456 w 386862"/>
                <a:gd name="connsiteY5" fmla="*/ 794825 h 977705"/>
                <a:gd name="connsiteX6" fmla="*/ 288388 w 386862"/>
                <a:gd name="connsiteY6" fmla="*/ 773724 h 977705"/>
                <a:gd name="connsiteX7" fmla="*/ 281354 w 386862"/>
                <a:gd name="connsiteY7" fmla="*/ 752622 h 977705"/>
                <a:gd name="connsiteX8" fmla="*/ 274320 w 386862"/>
                <a:gd name="connsiteY8" fmla="*/ 689317 h 977705"/>
                <a:gd name="connsiteX9" fmla="*/ 246185 w 386862"/>
                <a:gd name="connsiteY9" fmla="*/ 647114 h 977705"/>
                <a:gd name="connsiteX10" fmla="*/ 239151 w 386862"/>
                <a:gd name="connsiteY10" fmla="*/ 611945 h 977705"/>
                <a:gd name="connsiteX11" fmla="*/ 225083 w 386862"/>
                <a:gd name="connsiteY11" fmla="*/ 541607 h 977705"/>
                <a:gd name="connsiteX12" fmla="*/ 189914 w 386862"/>
                <a:gd name="connsiteY12" fmla="*/ 492370 h 977705"/>
                <a:gd name="connsiteX13" fmla="*/ 168813 w 386862"/>
                <a:gd name="connsiteY13" fmla="*/ 429065 h 977705"/>
                <a:gd name="connsiteX14" fmla="*/ 161779 w 386862"/>
                <a:gd name="connsiteY14" fmla="*/ 407964 h 977705"/>
                <a:gd name="connsiteX15" fmla="*/ 126610 w 386862"/>
                <a:gd name="connsiteY15" fmla="*/ 365760 h 977705"/>
                <a:gd name="connsiteX16" fmla="*/ 84407 w 386862"/>
                <a:gd name="connsiteY16" fmla="*/ 316524 h 977705"/>
                <a:gd name="connsiteX17" fmla="*/ 56271 w 386862"/>
                <a:gd name="connsiteY17" fmla="*/ 281354 h 977705"/>
                <a:gd name="connsiteX18" fmla="*/ 28136 w 386862"/>
                <a:gd name="connsiteY18" fmla="*/ 232117 h 977705"/>
                <a:gd name="connsiteX19" fmla="*/ 21102 w 386862"/>
                <a:gd name="connsiteY19" fmla="*/ 211016 h 977705"/>
                <a:gd name="connsiteX20" fmla="*/ 0 w 386862"/>
                <a:gd name="connsiteY20" fmla="*/ 196948 h 977705"/>
                <a:gd name="connsiteX21" fmla="*/ 7034 w 386862"/>
                <a:gd name="connsiteY21" fmla="*/ 77373 h 977705"/>
                <a:gd name="connsiteX22" fmla="*/ 21102 w 386862"/>
                <a:gd name="connsiteY22" fmla="*/ 56271 h 977705"/>
                <a:gd name="connsiteX23" fmla="*/ 21102 w 386862"/>
                <a:gd name="connsiteY23" fmla="*/ 0 h 97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862" h="977705">
                  <a:moveTo>
                    <a:pt x="386862" y="977705"/>
                  </a:moveTo>
                  <a:cubicBezTo>
                    <a:pt x="379454" y="959186"/>
                    <a:pt x="369675" y="931917"/>
                    <a:pt x="358727" y="914400"/>
                  </a:cubicBezTo>
                  <a:cubicBezTo>
                    <a:pt x="352514" y="904459"/>
                    <a:pt x="344439" y="895804"/>
                    <a:pt x="337625" y="886265"/>
                  </a:cubicBezTo>
                  <a:cubicBezTo>
                    <a:pt x="332711" y="879386"/>
                    <a:pt x="328246" y="872198"/>
                    <a:pt x="323557" y="865164"/>
                  </a:cubicBezTo>
                  <a:cubicBezTo>
                    <a:pt x="321212" y="858130"/>
                    <a:pt x="318560" y="851191"/>
                    <a:pt x="316523" y="844062"/>
                  </a:cubicBezTo>
                  <a:cubicBezTo>
                    <a:pt x="313517" y="833541"/>
                    <a:pt x="308079" y="806071"/>
                    <a:pt x="302456" y="794825"/>
                  </a:cubicBezTo>
                  <a:cubicBezTo>
                    <a:pt x="298675" y="787264"/>
                    <a:pt x="293077" y="780758"/>
                    <a:pt x="288388" y="773724"/>
                  </a:cubicBezTo>
                  <a:cubicBezTo>
                    <a:pt x="286043" y="766690"/>
                    <a:pt x="282573" y="759936"/>
                    <a:pt x="281354" y="752622"/>
                  </a:cubicBezTo>
                  <a:cubicBezTo>
                    <a:pt x="277864" y="731679"/>
                    <a:pt x="281034" y="709459"/>
                    <a:pt x="274320" y="689317"/>
                  </a:cubicBezTo>
                  <a:cubicBezTo>
                    <a:pt x="268974" y="673277"/>
                    <a:pt x="246185" y="647114"/>
                    <a:pt x="246185" y="647114"/>
                  </a:cubicBezTo>
                  <a:cubicBezTo>
                    <a:pt x="243840" y="635391"/>
                    <a:pt x="241116" y="623738"/>
                    <a:pt x="239151" y="611945"/>
                  </a:cubicBezTo>
                  <a:cubicBezTo>
                    <a:pt x="235910" y="592499"/>
                    <a:pt x="235195" y="561831"/>
                    <a:pt x="225083" y="541607"/>
                  </a:cubicBezTo>
                  <a:cubicBezTo>
                    <a:pt x="219937" y="531314"/>
                    <a:pt x="194700" y="498752"/>
                    <a:pt x="189914" y="492370"/>
                  </a:cubicBezTo>
                  <a:lnTo>
                    <a:pt x="168813" y="429065"/>
                  </a:lnTo>
                  <a:cubicBezTo>
                    <a:pt x="166468" y="422031"/>
                    <a:pt x="166525" y="413660"/>
                    <a:pt x="161779" y="407964"/>
                  </a:cubicBezTo>
                  <a:cubicBezTo>
                    <a:pt x="150056" y="393896"/>
                    <a:pt x="137381" y="380570"/>
                    <a:pt x="126610" y="365760"/>
                  </a:cubicBezTo>
                  <a:cubicBezTo>
                    <a:pt x="90681" y="316357"/>
                    <a:pt x="123362" y="342493"/>
                    <a:pt x="84407" y="316524"/>
                  </a:cubicBezTo>
                  <a:cubicBezTo>
                    <a:pt x="70714" y="275444"/>
                    <a:pt x="88087" y="313169"/>
                    <a:pt x="56271" y="281354"/>
                  </a:cubicBezTo>
                  <a:cubicBezTo>
                    <a:pt x="47438" y="272521"/>
                    <a:pt x="32275" y="241775"/>
                    <a:pt x="28136" y="232117"/>
                  </a:cubicBezTo>
                  <a:cubicBezTo>
                    <a:pt x="25215" y="225302"/>
                    <a:pt x="25734" y="216805"/>
                    <a:pt x="21102" y="211016"/>
                  </a:cubicBezTo>
                  <a:cubicBezTo>
                    <a:pt x="15821" y="204415"/>
                    <a:pt x="7034" y="201637"/>
                    <a:pt x="0" y="196948"/>
                  </a:cubicBezTo>
                  <a:cubicBezTo>
                    <a:pt x="2345" y="157090"/>
                    <a:pt x="1111" y="116858"/>
                    <a:pt x="7034" y="77373"/>
                  </a:cubicBezTo>
                  <a:cubicBezTo>
                    <a:pt x="8288" y="69013"/>
                    <a:pt x="19590" y="64588"/>
                    <a:pt x="21102" y="56271"/>
                  </a:cubicBezTo>
                  <a:cubicBezTo>
                    <a:pt x="24457" y="37817"/>
                    <a:pt x="21102" y="18757"/>
                    <a:pt x="21102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DC96C2D-3AD5-CF88-7464-8DB2F8A9B34D}"/>
                </a:ext>
              </a:extLst>
            </p:cNvPr>
            <p:cNvSpPr/>
            <p:nvPr/>
          </p:nvSpPr>
          <p:spPr>
            <a:xfrm>
              <a:off x="5685518" y="5093507"/>
              <a:ext cx="479498" cy="268251"/>
            </a:xfrm>
            <a:custGeom>
              <a:avLst/>
              <a:gdLst>
                <a:gd name="connsiteX0" fmla="*/ 724486 w 724486"/>
                <a:gd name="connsiteY0" fmla="*/ 344658 h 344658"/>
                <a:gd name="connsiteX1" fmla="*/ 682283 w 724486"/>
                <a:gd name="connsiteY1" fmla="*/ 337624 h 344658"/>
                <a:gd name="connsiteX2" fmla="*/ 640080 w 724486"/>
                <a:gd name="connsiteY2" fmla="*/ 323557 h 344658"/>
                <a:gd name="connsiteX3" fmla="*/ 618978 w 724486"/>
                <a:gd name="connsiteY3" fmla="*/ 316523 h 344658"/>
                <a:gd name="connsiteX4" fmla="*/ 576775 w 724486"/>
                <a:gd name="connsiteY4" fmla="*/ 309489 h 344658"/>
                <a:gd name="connsiteX5" fmla="*/ 534572 w 724486"/>
                <a:gd name="connsiteY5" fmla="*/ 295421 h 344658"/>
                <a:gd name="connsiteX6" fmla="*/ 513471 w 724486"/>
                <a:gd name="connsiteY6" fmla="*/ 288387 h 344658"/>
                <a:gd name="connsiteX7" fmla="*/ 499403 w 724486"/>
                <a:gd name="connsiteY7" fmla="*/ 267286 h 344658"/>
                <a:gd name="connsiteX8" fmla="*/ 478301 w 724486"/>
                <a:gd name="connsiteY8" fmla="*/ 260252 h 344658"/>
                <a:gd name="connsiteX9" fmla="*/ 422031 w 724486"/>
                <a:gd name="connsiteY9" fmla="*/ 239150 h 344658"/>
                <a:gd name="connsiteX10" fmla="*/ 386861 w 724486"/>
                <a:gd name="connsiteY10" fmla="*/ 218049 h 344658"/>
                <a:gd name="connsiteX11" fmla="*/ 351692 w 724486"/>
                <a:gd name="connsiteY11" fmla="*/ 211015 h 344658"/>
                <a:gd name="connsiteX12" fmla="*/ 309489 w 724486"/>
                <a:gd name="connsiteY12" fmla="*/ 196947 h 344658"/>
                <a:gd name="connsiteX13" fmla="*/ 267286 w 724486"/>
                <a:gd name="connsiteY13" fmla="*/ 182880 h 344658"/>
                <a:gd name="connsiteX14" fmla="*/ 246184 w 724486"/>
                <a:gd name="connsiteY14" fmla="*/ 175846 h 344658"/>
                <a:gd name="connsiteX15" fmla="*/ 196948 w 724486"/>
                <a:gd name="connsiteY15" fmla="*/ 154744 h 344658"/>
                <a:gd name="connsiteX16" fmla="*/ 154744 w 724486"/>
                <a:gd name="connsiteY16" fmla="*/ 140677 h 344658"/>
                <a:gd name="connsiteX17" fmla="*/ 105508 w 724486"/>
                <a:gd name="connsiteY17" fmla="*/ 98474 h 344658"/>
                <a:gd name="connsiteX18" fmla="*/ 84406 w 724486"/>
                <a:gd name="connsiteY18" fmla="*/ 77372 h 344658"/>
                <a:gd name="connsiteX19" fmla="*/ 56271 w 724486"/>
                <a:gd name="connsiteY19" fmla="*/ 56270 h 344658"/>
                <a:gd name="connsiteX20" fmla="*/ 28135 w 724486"/>
                <a:gd name="connsiteY20" fmla="*/ 28135 h 344658"/>
                <a:gd name="connsiteX21" fmla="*/ 0 w 724486"/>
                <a:gd name="connsiteY21" fmla="*/ 0 h 34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4486" h="344658">
                  <a:moveTo>
                    <a:pt x="724486" y="344658"/>
                  </a:moveTo>
                  <a:cubicBezTo>
                    <a:pt x="710418" y="342313"/>
                    <a:pt x="696119" y="341083"/>
                    <a:pt x="682283" y="337624"/>
                  </a:cubicBezTo>
                  <a:cubicBezTo>
                    <a:pt x="667897" y="334028"/>
                    <a:pt x="654148" y="328246"/>
                    <a:pt x="640080" y="323557"/>
                  </a:cubicBezTo>
                  <a:cubicBezTo>
                    <a:pt x="633046" y="321212"/>
                    <a:pt x="626292" y="317742"/>
                    <a:pt x="618978" y="316523"/>
                  </a:cubicBezTo>
                  <a:lnTo>
                    <a:pt x="576775" y="309489"/>
                  </a:lnTo>
                  <a:lnTo>
                    <a:pt x="534572" y="295421"/>
                  </a:lnTo>
                  <a:lnTo>
                    <a:pt x="513471" y="288387"/>
                  </a:lnTo>
                  <a:cubicBezTo>
                    <a:pt x="508782" y="281353"/>
                    <a:pt x="506004" y="272567"/>
                    <a:pt x="499403" y="267286"/>
                  </a:cubicBezTo>
                  <a:cubicBezTo>
                    <a:pt x="493613" y="262654"/>
                    <a:pt x="485116" y="263173"/>
                    <a:pt x="478301" y="260252"/>
                  </a:cubicBezTo>
                  <a:cubicBezTo>
                    <a:pt x="426805" y="238182"/>
                    <a:pt x="473904" y="252119"/>
                    <a:pt x="422031" y="239150"/>
                  </a:cubicBezTo>
                  <a:cubicBezTo>
                    <a:pt x="410308" y="232116"/>
                    <a:pt x="399555" y="223126"/>
                    <a:pt x="386861" y="218049"/>
                  </a:cubicBezTo>
                  <a:cubicBezTo>
                    <a:pt x="375761" y="213609"/>
                    <a:pt x="363226" y="214161"/>
                    <a:pt x="351692" y="211015"/>
                  </a:cubicBezTo>
                  <a:cubicBezTo>
                    <a:pt x="337386" y="207113"/>
                    <a:pt x="323557" y="201636"/>
                    <a:pt x="309489" y="196947"/>
                  </a:cubicBezTo>
                  <a:lnTo>
                    <a:pt x="267286" y="182880"/>
                  </a:lnTo>
                  <a:lnTo>
                    <a:pt x="246184" y="175846"/>
                  </a:lnTo>
                  <a:cubicBezTo>
                    <a:pt x="212709" y="153528"/>
                    <a:pt x="238237" y="167130"/>
                    <a:pt x="196948" y="154744"/>
                  </a:cubicBezTo>
                  <a:cubicBezTo>
                    <a:pt x="182744" y="150483"/>
                    <a:pt x="154744" y="140677"/>
                    <a:pt x="154744" y="140677"/>
                  </a:cubicBezTo>
                  <a:cubicBezTo>
                    <a:pt x="102391" y="88321"/>
                    <a:pt x="168663" y="152606"/>
                    <a:pt x="105508" y="98474"/>
                  </a:cubicBezTo>
                  <a:cubicBezTo>
                    <a:pt x="97955" y="92000"/>
                    <a:pt x="91959" y="83846"/>
                    <a:pt x="84406" y="77372"/>
                  </a:cubicBezTo>
                  <a:cubicBezTo>
                    <a:pt x="75505" y="69743"/>
                    <a:pt x="65094" y="63990"/>
                    <a:pt x="56271" y="56270"/>
                  </a:cubicBezTo>
                  <a:cubicBezTo>
                    <a:pt x="46289" y="47536"/>
                    <a:pt x="38205" y="36767"/>
                    <a:pt x="28135" y="28135"/>
                  </a:cubicBezTo>
                  <a:cubicBezTo>
                    <a:pt x="-1572" y="2672"/>
                    <a:pt x="13446" y="26891"/>
                    <a:pt x="0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Can 18">
              <a:extLst>
                <a:ext uri="{FF2B5EF4-FFF2-40B4-BE49-F238E27FC236}">
                  <a16:creationId xmlns:a16="http://schemas.microsoft.com/office/drawing/2014/main" id="{B877A480-49A0-7F17-D6E7-A6E31A0E3096}"/>
                </a:ext>
              </a:extLst>
            </p:cNvPr>
            <p:cNvSpPr/>
            <p:nvPr/>
          </p:nvSpPr>
          <p:spPr>
            <a:xfrm>
              <a:off x="5441702" y="3160072"/>
              <a:ext cx="45719" cy="1738064"/>
            </a:xfrm>
            <a:prstGeom prst="ca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88C049-FBC0-19F8-85F6-661D2B78604F}"/>
                </a:ext>
              </a:extLst>
            </p:cNvPr>
            <p:cNvCxnSpPr/>
            <p:nvPr/>
          </p:nvCxnSpPr>
          <p:spPr>
            <a:xfrm flipH="1" flipV="1">
              <a:off x="5609475" y="3610900"/>
              <a:ext cx="13457" cy="621491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9110366B-EE9B-4903-91C6-70071D06D024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11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2E451A6-58CD-06F2-5397-0ECED87F135C}"/>
              </a:ext>
            </a:extLst>
          </p:cNvPr>
          <p:cNvSpPr txBox="1"/>
          <p:nvPr/>
        </p:nvSpPr>
        <p:spPr>
          <a:xfrm>
            <a:off x="6881322" y="1072262"/>
            <a:ext cx="4781405" cy="771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rtl="0"/>
            <a:r>
              <a:rPr lang="pt" sz="2400" b="1" i="0" u="none" strike="noStrike">
                <a:solidFill>
                  <a:srgbClr val="00B050"/>
                </a:solidFill>
                <a:latin typeface="Calibri"/>
                <a:ea typeface="宋体"/>
              </a:rPr>
              <a:t>Reações no sistema solo-planta</a:t>
            </a:r>
            <a:endParaRPr lang="ru-RU" sz="2400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A24EE-2286-984F-FC6E-4C17A36D370F}"/>
              </a:ext>
            </a:extLst>
          </p:cNvPr>
          <p:cNvSpPr txBox="1"/>
          <p:nvPr/>
        </p:nvSpPr>
        <p:spPr>
          <a:xfrm rot="16200000">
            <a:off x="530726" y="3286482"/>
            <a:ext cx="776940" cy="545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 dirty="0">
                <a:latin typeface="Calibri"/>
                <a:cs typeface="Arial"/>
              </a:rPr>
              <a:t>Rendimento, toneladas/ha</a:t>
            </a:r>
            <a:endParaRPr lang="ru-RU" sz="500" b="1" dirty="0"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1C52C6-6D96-A843-050B-B8515BF4056F}"/>
              </a:ext>
            </a:extLst>
          </p:cNvPr>
          <p:cNvSpPr txBox="1"/>
          <p:nvPr/>
        </p:nvSpPr>
        <p:spPr>
          <a:xfrm>
            <a:off x="1304915" y="4194160"/>
            <a:ext cx="285751" cy="77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>
                <a:latin typeface="Calibri"/>
                <a:cs typeface="Arial"/>
              </a:rPr>
              <a:t>Controle</a:t>
            </a:r>
            <a:endParaRPr lang="ru-RU" sz="500" b="1"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5A7B8C-B1F6-0010-E2D2-E17C8B745E65}"/>
              </a:ext>
            </a:extLst>
          </p:cNvPr>
          <p:cNvSpPr txBox="1"/>
          <p:nvPr/>
        </p:nvSpPr>
        <p:spPr>
          <a:xfrm>
            <a:off x="1808619" y="4194160"/>
            <a:ext cx="647710" cy="77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>
                <a:latin typeface="Calibri"/>
                <a:cs typeface="Arial"/>
              </a:rPr>
              <a:t>Cal + produto Elkem А</a:t>
            </a:r>
            <a:endParaRPr lang="ru-RU" sz="500" b="1"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61ED9F-2DBD-83A6-92A0-A6E30E61B507}"/>
              </a:ext>
            </a:extLst>
          </p:cNvPr>
          <p:cNvSpPr txBox="1"/>
          <p:nvPr/>
        </p:nvSpPr>
        <p:spPr>
          <a:xfrm>
            <a:off x="2471481" y="4194160"/>
            <a:ext cx="647710" cy="138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>
                <a:latin typeface="Calibri"/>
                <a:cs typeface="Arial"/>
              </a:rPr>
              <a:t>GFTM + cal + produto Elkem A</a:t>
            </a:r>
            <a:endParaRPr lang="ru-RU" sz="500" b="1"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E2FABD-4BAB-1432-47E3-E0C7A8E401FE}"/>
              </a:ext>
            </a:extLst>
          </p:cNvPr>
          <p:cNvSpPr txBox="1"/>
          <p:nvPr/>
        </p:nvSpPr>
        <p:spPr>
          <a:xfrm>
            <a:off x="3159415" y="4194160"/>
            <a:ext cx="647710" cy="138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>
                <a:latin typeface="Calibri"/>
                <a:cs typeface="Arial"/>
              </a:rPr>
              <a:t>GFTM + cal + produto Elkem A + Ecosil</a:t>
            </a:r>
            <a:endParaRPr lang="ru-RU" sz="500" b="1"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F6E65-6CD4-2298-6B3A-D3D5E2854F9F}"/>
              </a:ext>
            </a:extLst>
          </p:cNvPr>
          <p:cNvSpPr txBox="1"/>
          <p:nvPr/>
        </p:nvSpPr>
        <p:spPr>
          <a:xfrm rot="16200000">
            <a:off x="3693620" y="3274855"/>
            <a:ext cx="647710" cy="778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>
                <a:latin typeface="Calibri"/>
                <a:cs typeface="Arial"/>
              </a:rPr>
              <a:t>Cd no grão, mg/kg</a:t>
            </a:r>
            <a:endParaRPr lang="ru-RU" sz="500" b="1"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259D9A-8440-DA60-53AE-E183AFB27DA8}"/>
              </a:ext>
            </a:extLst>
          </p:cNvPr>
          <p:cNvSpPr txBox="1"/>
          <p:nvPr/>
        </p:nvSpPr>
        <p:spPr>
          <a:xfrm rot="16200000">
            <a:off x="3602807" y="5313833"/>
            <a:ext cx="808446" cy="95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>
                <a:latin typeface="Calibri"/>
                <a:cs typeface="Arial"/>
              </a:rPr>
              <a:t>As no arroz, mg/kg</a:t>
            </a:r>
            <a:endParaRPr lang="ru-RU" sz="700" b="1"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B80842-8704-05A4-0223-C26B14E88BDB}"/>
              </a:ext>
            </a:extLst>
          </p:cNvPr>
          <p:cNvSpPr txBox="1"/>
          <p:nvPr/>
        </p:nvSpPr>
        <p:spPr>
          <a:xfrm rot="16200000">
            <a:off x="407491" y="5325389"/>
            <a:ext cx="1332776" cy="130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Rendimento do arroz, toneladas/ha</a:t>
            </a:r>
            <a:endParaRPr lang="ru-RU" sz="700" b="1" dirty="0"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29BE4-A548-C71E-E229-8282B9708549}"/>
              </a:ext>
            </a:extLst>
          </p:cNvPr>
          <p:cNvSpPr txBox="1"/>
          <p:nvPr/>
        </p:nvSpPr>
        <p:spPr>
          <a:xfrm>
            <a:off x="1471101" y="6018179"/>
            <a:ext cx="285751" cy="77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Calibri"/>
                <a:cs typeface="Arial"/>
              </a:rPr>
              <a:t>Controle</a:t>
            </a:r>
            <a:endParaRPr lang="ru-RU" sz="600" b="1"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6D92C3-D332-7EE1-CA0D-B872F1B56D61}"/>
              </a:ext>
            </a:extLst>
          </p:cNvPr>
          <p:cNvSpPr txBox="1"/>
          <p:nvPr/>
        </p:nvSpPr>
        <p:spPr>
          <a:xfrm>
            <a:off x="1892890" y="6018179"/>
            <a:ext cx="621040" cy="179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Calibri"/>
                <a:cs typeface="Arial"/>
              </a:rPr>
              <a:t>Elkem Advanced (1,6 kg)</a:t>
            </a:r>
            <a:endParaRPr lang="ru-RU" sz="600" b="1"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0AA9E-0FF5-D3AE-6D3C-4D0A9A3F1C97}"/>
              </a:ext>
            </a:extLst>
          </p:cNvPr>
          <p:cNvSpPr txBox="1"/>
          <p:nvPr/>
        </p:nvSpPr>
        <p:spPr>
          <a:xfrm>
            <a:off x="2513930" y="6018179"/>
            <a:ext cx="621040" cy="179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Calibri"/>
                <a:cs typeface="Arial"/>
              </a:rPr>
              <a:t>Elkem Advanced (0,6 kg)</a:t>
            </a:r>
            <a:endParaRPr lang="ru-RU" sz="600" b="1"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6424AA-52B1-4B84-714C-9E7B26C70412}"/>
              </a:ext>
            </a:extLst>
          </p:cNvPr>
          <p:cNvSpPr txBox="1"/>
          <p:nvPr/>
        </p:nvSpPr>
        <p:spPr>
          <a:xfrm>
            <a:off x="3102412" y="6018179"/>
            <a:ext cx="621040" cy="96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Calibri"/>
                <a:cs typeface="Arial"/>
              </a:rPr>
              <a:t>Silte + Ecosil</a:t>
            </a:r>
            <a:endParaRPr lang="ru-RU" sz="600" b="1"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838A28-3E7B-0246-DF70-3C3DC5D29241}"/>
              </a:ext>
            </a:extLst>
          </p:cNvPr>
          <p:cNvSpPr txBox="1"/>
          <p:nvPr/>
        </p:nvSpPr>
        <p:spPr>
          <a:xfrm>
            <a:off x="2793024" y="6236750"/>
            <a:ext cx="366391" cy="96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As no arroz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692230-9C34-E7F1-50D0-CC786F35B6CD}"/>
              </a:ext>
            </a:extLst>
          </p:cNvPr>
          <p:cNvSpPr txBox="1"/>
          <p:nvPr/>
        </p:nvSpPr>
        <p:spPr>
          <a:xfrm>
            <a:off x="2215582" y="6236751"/>
            <a:ext cx="397223" cy="96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Rendimento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A135F-60AB-B388-FE68-5C65F5715B5C}"/>
              </a:ext>
            </a:extLst>
          </p:cNvPr>
          <p:cNvSpPr txBox="1"/>
          <p:nvPr/>
        </p:nvSpPr>
        <p:spPr>
          <a:xfrm>
            <a:off x="2009251" y="4519342"/>
            <a:ext cx="1009358" cy="863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000" b="1" i="0" u="none" strike="noStrike" dirty="0">
                <a:latin typeface="Calibri"/>
                <a:cs typeface="Arial"/>
              </a:rPr>
              <a:t>Sítio de Yong Xing</a:t>
            </a:r>
            <a:endParaRPr lang="ru-RU" sz="1000" b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7140B7-D00E-49BA-C1B1-6CEB7A3C75B9}"/>
              </a:ext>
            </a:extLst>
          </p:cNvPr>
          <p:cNvSpPr txBox="1"/>
          <p:nvPr/>
        </p:nvSpPr>
        <p:spPr>
          <a:xfrm>
            <a:off x="2099045" y="4401307"/>
            <a:ext cx="357284" cy="776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 dirty="0">
                <a:latin typeface="Calibri"/>
                <a:cs typeface="Arial"/>
              </a:rPr>
              <a:t>Rendimento</a:t>
            </a:r>
            <a:endParaRPr lang="ru-RU" sz="500" b="1" dirty="0"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F71B2D-7EC3-B0C6-E6A3-486140E4EFC7}"/>
              </a:ext>
            </a:extLst>
          </p:cNvPr>
          <p:cNvSpPr txBox="1"/>
          <p:nvPr/>
        </p:nvSpPr>
        <p:spPr>
          <a:xfrm>
            <a:off x="2747412" y="4391140"/>
            <a:ext cx="383137" cy="878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500" b="1" i="0" u="none" strike="noStrike" dirty="0">
                <a:latin typeface="Calibri"/>
                <a:cs typeface="Arial"/>
              </a:rPr>
              <a:t>Cd em grãos</a:t>
            </a:r>
            <a:endParaRPr lang="ru-RU" sz="5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47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Изображение выглядит как текст, снимок экрана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642AB3F7-9728-B5FA-9CD8-8B81DAEA5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37" y="4153795"/>
            <a:ext cx="3372023" cy="222261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, снимок экрана, диаграмм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39768A3A-68CD-5138-BF95-45594B2F8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79" y="1844347"/>
            <a:ext cx="3257717" cy="22416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екст, снимок экрана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EDFF6BFC-F1C0-6F69-AC05-773BDC4A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6" y="1743738"/>
            <a:ext cx="7216765" cy="42218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C91D76-62A7-FBCB-467F-E065B777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Efeito dos fertilizantes de silício na produtividade biológica das culturas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1E58E-5A77-4689-070D-D2A6702E45BA}"/>
              </a:ext>
            </a:extLst>
          </p:cNvPr>
          <p:cNvSpPr txBox="1"/>
          <p:nvPr/>
        </p:nvSpPr>
        <p:spPr>
          <a:xfrm>
            <a:off x="837092" y="1381177"/>
            <a:ext cx="656954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1400" b="0" i="0" u="none" strike="noStrike" dirty="0">
                <a:solidFill>
                  <a:srgbClr val="034A90"/>
                </a:solidFill>
                <a:latin typeface="Calibri"/>
              </a:rPr>
              <a:t>Efeito dos fertilizantes de silício no rendimento do arroz com aplicação reduzida de NPK</a:t>
            </a:r>
            <a:endParaRPr lang="ru-RU" sz="1400" dirty="0">
              <a:solidFill>
                <a:srgbClr val="034A9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B4578-FCB0-5617-3868-48DCAC0B7E52}"/>
              </a:ext>
            </a:extLst>
          </p:cNvPr>
          <p:cNvSpPr txBox="1"/>
          <p:nvPr/>
        </p:nvSpPr>
        <p:spPr>
          <a:xfrm>
            <a:off x="8174855" y="1268774"/>
            <a:ext cx="3094605" cy="4749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400" b="0" i="0" u="none" strike="noStrike" dirty="0">
                <a:solidFill>
                  <a:srgbClr val="034A90"/>
                </a:solidFill>
                <a:latin typeface="Calibri"/>
              </a:rPr>
              <a:t>Comparação do uso de fertilizantes NPK e organossilício</a:t>
            </a:r>
            <a:endParaRPr lang="ru-RU" sz="1400" dirty="0">
              <a:solidFill>
                <a:srgbClr val="034A90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A201D797-FF25-4197-B6D8-40D7F0CD438B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12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5D80-AD69-AA9D-DFC7-2A21F4A80798}"/>
              </a:ext>
            </a:extLst>
          </p:cNvPr>
          <p:cNvSpPr txBox="1"/>
          <p:nvPr/>
        </p:nvSpPr>
        <p:spPr>
          <a:xfrm rot="16200000">
            <a:off x="-432804" y="3332221"/>
            <a:ext cx="2941357" cy="292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300" b="1" i="0" u="none" strike="noStrike" dirty="0">
                <a:latin typeface="Calibri"/>
                <a:cs typeface="Arial"/>
              </a:rPr>
              <a:t>Grãos e folhas + caule, toneladas/ha</a:t>
            </a:r>
            <a:endParaRPr lang="ru-RU" sz="13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4440F-7B36-0124-AE0F-5BC9218F749E}"/>
              </a:ext>
            </a:extLst>
          </p:cNvPr>
          <p:cNvSpPr txBox="1"/>
          <p:nvPr/>
        </p:nvSpPr>
        <p:spPr>
          <a:xfrm rot="16200000">
            <a:off x="6615782" y="3210851"/>
            <a:ext cx="2131932" cy="292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300" b="1" i="0" u="none" strike="noStrike">
                <a:latin typeface="Calibri"/>
                <a:cs typeface="Arial"/>
              </a:rPr>
              <a:t>Raízes, toneladas/ha</a:t>
            </a:r>
            <a:endParaRPr lang="ru-RU" sz="1300" b="1"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3568D7-89E9-686C-6F1F-D7C7FE6ECD63}"/>
              </a:ext>
            </a:extLst>
          </p:cNvPr>
          <p:cNvSpPr txBox="1"/>
          <p:nvPr/>
        </p:nvSpPr>
        <p:spPr>
          <a:xfrm>
            <a:off x="1478279" y="4899668"/>
            <a:ext cx="1146899" cy="4873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Controle 100%</a:t>
            </a:r>
          </a:p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NPK</a:t>
            </a:r>
            <a:endParaRPr lang="ru-RU" sz="120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D80E0-0829-5A3B-0949-1FCFDC15DE94}"/>
              </a:ext>
            </a:extLst>
          </p:cNvPr>
          <p:cNvSpPr txBox="1"/>
          <p:nvPr/>
        </p:nvSpPr>
        <p:spPr>
          <a:xfrm>
            <a:off x="2503258" y="4899668"/>
            <a:ext cx="136262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Controle 70 % NPK</a:t>
            </a:r>
            <a:endParaRPr lang="ru-RU" sz="1200"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6C311-EC2E-AD84-AB4C-9B6CD98ED69A}"/>
              </a:ext>
            </a:extLst>
          </p:cNvPr>
          <p:cNvSpPr txBox="1"/>
          <p:nvPr/>
        </p:nvSpPr>
        <p:spPr>
          <a:xfrm>
            <a:off x="3852354" y="4899668"/>
            <a:ext cx="96130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70 % NPK + Si padrão + Ecosil</a:t>
            </a:r>
            <a:endParaRPr lang="ru-RU" sz="1200"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32472-D2BF-7DB7-1347-36786D8BCDB8}"/>
              </a:ext>
            </a:extLst>
          </p:cNvPr>
          <p:cNvSpPr txBox="1"/>
          <p:nvPr/>
        </p:nvSpPr>
        <p:spPr>
          <a:xfrm>
            <a:off x="4891834" y="4899667"/>
            <a:ext cx="106739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70 % NPK + Si melhorado + Ecosil</a:t>
            </a:r>
            <a:endParaRPr lang="ru-RU" sz="1200"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7DE0D0-3D31-6442-FC1C-25A51916B1B0}"/>
              </a:ext>
            </a:extLst>
          </p:cNvPr>
          <p:cNvSpPr txBox="1"/>
          <p:nvPr/>
        </p:nvSpPr>
        <p:spPr>
          <a:xfrm>
            <a:off x="6011241" y="4899667"/>
            <a:ext cx="106739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70 % NPK + silte ativo + Ecosil</a:t>
            </a:r>
            <a:endParaRPr lang="ru-RU" sz="1200"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9F071A-E2BE-ECBA-DFF7-B0C41B699289}"/>
              </a:ext>
            </a:extLst>
          </p:cNvPr>
          <p:cNvSpPr txBox="1"/>
          <p:nvPr/>
        </p:nvSpPr>
        <p:spPr>
          <a:xfrm>
            <a:off x="3327605" y="5601598"/>
            <a:ext cx="598048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 dirty="0">
                <a:latin typeface="Calibri"/>
                <a:cs typeface="Arial"/>
              </a:rPr>
              <a:t>Grãos</a:t>
            </a:r>
            <a:endParaRPr lang="ru-RU" sz="1200" dirty="0"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B0F74-A572-55FB-6FD9-A32700809812}"/>
              </a:ext>
            </a:extLst>
          </p:cNvPr>
          <p:cNvSpPr txBox="1"/>
          <p:nvPr/>
        </p:nvSpPr>
        <p:spPr>
          <a:xfrm>
            <a:off x="3968833" y="5601598"/>
            <a:ext cx="105502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 dirty="0">
                <a:latin typeface="Calibri"/>
                <a:cs typeface="Arial"/>
              </a:rPr>
              <a:t>Folhas + caule</a:t>
            </a:r>
            <a:endParaRPr lang="ru-RU" sz="1200" dirty="0"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BEA35-2323-515F-2879-536A09D444D4}"/>
              </a:ext>
            </a:extLst>
          </p:cNvPr>
          <p:cNvSpPr txBox="1"/>
          <p:nvPr/>
        </p:nvSpPr>
        <p:spPr>
          <a:xfrm>
            <a:off x="5088973" y="5610408"/>
            <a:ext cx="50029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spcAft>
                <a:spcPts val="200"/>
              </a:spcAft>
            </a:pPr>
            <a:r>
              <a:rPr lang="pt" sz="1200" b="0" i="0" u="none" strike="noStrike">
                <a:latin typeface="Calibri"/>
                <a:cs typeface="Arial"/>
              </a:rPr>
              <a:t>Raiz</a:t>
            </a:r>
            <a:endParaRPr lang="ru-RU" sz="1200"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BB917-0363-2F6B-2A74-FF9CBB78462B}"/>
              </a:ext>
            </a:extLst>
          </p:cNvPr>
          <p:cNvSpPr txBox="1"/>
          <p:nvPr/>
        </p:nvSpPr>
        <p:spPr>
          <a:xfrm rot="16200000">
            <a:off x="7386976" y="2620562"/>
            <a:ext cx="1441097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 dirty="0">
                <a:latin typeface="Calibri"/>
                <a:cs typeface="Arial"/>
              </a:rPr>
              <a:t>Rendimento, toneladas/ha</a:t>
            </a:r>
            <a:endParaRPr lang="ru-RU" sz="800" b="1" dirty="0"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5B7A33-4488-C3D0-D055-7DC7BBD7647B}"/>
              </a:ext>
            </a:extLst>
          </p:cNvPr>
          <p:cNvSpPr txBox="1"/>
          <p:nvPr/>
        </p:nvSpPr>
        <p:spPr>
          <a:xfrm rot="16200000">
            <a:off x="7743997" y="4977083"/>
            <a:ext cx="861715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>
                <a:latin typeface="Calibri"/>
                <a:cs typeface="Arial"/>
              </a:rPr>
              <a:t>pH, CEC, Corg</a:t>
            </a:r>
            <a:endParaRPr lang="ru-RU" sz="800" b="1"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EF18DE-B31F-E7A7-328E-BEC84A780484}"/>
              </a:ext>
            </a:extLst>
          </p:cNvPr>
          <p:cNvSpPr txBox="1"/>
          <p:nvPr/>
        </p:nvSpPr>
        <p:spPr>
          <a:xfrm>
            <a:off x="8498269" y="5981914"/>
            <a:ext cx="855460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Sem fertilizantes</a:t>
            </a:r>
            <a:endParaRPr lang="ru-RU" sz="700" b="1" dirty="0"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124A49-7DA2-7D77-743F-636CFA1AC32B}"/>
              </a:ext>
            </a:extLst>
          </p:cNvPr>
          <p:cNvSpPr txBox="1"/>
          <p:nvPr/>
        </p:nvSpPr>
        <p:spPr>
          <a:xfrm>
            <a:off x="9707749" y="5982128"/>
            <a:ext cx="347346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>
                <a:latin typeface="Calibri"/>
                <a:cs typeface="Arial"/>
              </a:rPr>
              <a:t>NPK</a:t>
            </a:r>
            <a:endParaRPr lang="ru-RU" sz="700" b="1"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B48B7B-C485-0C23-2A7A-F49173651220}"/>
              </a:ext>
            </a:extLst>
          </p:cNvPr>
          <p:cNvSpPr txBox="1"/>
          <p:nvPr/>
        </p:nvSpPr>
        <p:spPr>
          <a:xfrm>
            <a:off x="10414000" y="5982128"/>
            <a:ext cx="855460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>
                <a:latin typeface="Calibri"/>
                <a:cs typeface="Arial"/>
              </a:rPr>
              <a:t>Natural</a:t>
            </a:r>
            <a:endParaRPr lang="ru-RU" sz="700" b="1"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6393D-896C-DC45-EE81-D644A33F0A63}"/>
              </a:ext>
            </a:extLst>
          </p:cNvPr>
          <p:cNvSpPr txBox="1"/>
          <p:nvPr/>
        </p:nvSpPr>
        <p:spPr>
          <a:xfrm>
            <a:off x="9794108" y="6168077"/>
            <a:ext cx="464951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>
                <a:latin typeface="Calibri"/>
                <a:cs typeface="Arial"/>
              </a:rPr>
              <a:t>Corg, %</a:t>
            </a:r>
            <a:endParaRPr lang="ru-RU" sz="700" b="1"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26A2DF-1DA0-2FD8-09DD-A595C478F7AC}"/>
              </a:ext>
            </a:extLst>
          </p:cNvPr>
          <p:cNvSpPr txBox="1"/>
          <p:nvPr/>
        </p:nvSpPr>
        <p:spPr>
          <a:xfrm>
            <a:off x="9500522" y="6168077"/>
            <a:ext cx="353233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>
                <a:latin typeface="Calibri"/>
                <a:cs typeface="Arial"/>
              </a:rPr>
              <a:t>CEC</a:t>
            </a:r>
            <a:endParaRPr lang="ru-RU" sz="700" b="1"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4635AB-96CE-95F6-7E1E-EDC1BFCEF0CA}"/>
              </a:ext>
            </a:extLst>
          </p:cNvPr>
          <p:cNvSpPr txBox="1"/>
          <p:nvPr/>
        </p:nvSpPr>
        <p:spPr>
          <a:xfrm>
            <a:off x="9232667" y="6168076"/>
            <a:ext cx="353233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>
                <a:latin typeface="Calibri"/>
                <a:cs typeface="Arial"/>
              </a:rPr>
              <a:t>pH</a:t>
            </a:r>
            <a:endParaRPr lang="ru-RU" sz="700" b="1"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D15483-35B9-6A07-3E89-4B143FB9CB4D}"/>
              </a:ext>
            </a:extLst>
          </p:cNvPr>
          <p:cNvSpPr txBox="1"/>
          <p:nvPr/>
        </p:nvSpPr>
        <p:spPr>
          <a:xfrm>
            <a:off x="8504783" y="3699201"/>
            <a:ext cx="669555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>
                <a:latin typeface="Calibri"/>
                <a:cs typeface="Arial"/>
              </a:rPr>
              <a:t>Tomates</a:t>
            </a:r>
            <a:endParaRPr lang="ru-RU" sz="800" b="1"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9A3C2E-EF59-E408-9335-A9E3DD4491F5}"/>
              </a:ext>
            </a:extLst>
          </p:cNvPr>
          <p:cNvSpPr txBox="1"/>
          <p:nvPr/>
        </p:nvSpPr>
        <p:spPr>
          <a:xfrm>
            <a:off x="9620435" y="3951967"/>
            <a:ext cx="347346" cy="1271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NPK</a:t>
            </a:r>
            <a:endParaRPr lang="ru-RU" sz="700" b="1" dirty="0"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A730E5-7E6D-44D2-AD75-3C58DBE18E8D}"/>
              </a:ext>
            </a:extLst>
          </p:cNvPr>
          <p:cNvSpPr txBox="1"/>
          <p:nvPr/>
        </p:nvSpPr>
        <p:spPr>
          <a:xfrm>
            <a:off x="10099039" y="3913754"/>
            <a:ext cx="471885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Natural</a:t>
            </a:r>
            <a:endParaRPr lang="ru-RU" sz="700" b="1" dirty="0"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EB644-3EB6-3A67-DB34-24D8E106807B}"/>
              </a:ext>
            </a:extLst>
          </p:cNvPr>
          <p:cNvSpPr txBox="1"/>
          <p:nvPr/>
        </p:nvSpPr>
        <p:spPr>
          <a:xfrm>
            <a:off x="9425859" y="3699201"/>
            <a:ext cx="669555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>
                <a:latin typeface="Calibri"/>
                <a:cs typeface="Arial"/>
              </a:rPr>
              <a:t>Pepinos</a:t>
            </a:r>
            <a:endParaRPr lang="ru-RU" sz="800" b="1"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2CBA0C-B8E4-1AA8-9BAB-3723D47E619B}"/>
              </a:ext>
            </a:extLst>
          </p:cNvPr>
          <p:cNvSpPr txBox="1"/>
          <p:nvPr/>
        </p:nvSpPr>
        <p:spPr>
          <a:xfrm>
            <a:off x="10334981" y="3699201"/>
            <a:ext cx="669555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>
                <a:latin typeface="Calibri"/>
                <a:cs typeface="Arial"/>
              </a:rPr>
              <a:t>Pimenta</a:t>
            </a:r>
            <a:endParaRPr lang="ru-RU" sz="800" b="1"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D379EE-0E05-7894-74CF-1D80C8A898C9}"/>
              </a:ext>
            </a:extLst>
          </p:cNvPr>
          <p:cNvSpPr txBox="1"/>
          <p:nvPr/>
        </p:nvSpPr>
        <p:spPr>
          <a:xfrm>
            <a:off x="8780012" y="3909502"/>
            <a:ext cx="836798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Sem fertilizantes</a:t>
            </a:r>
            <a:endParaRPr lang="ru-RU" sz="7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2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Изображение выглядит как текст, мет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717FBF7-B71C-E9EA-6DB2-7D39176D7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88" y="2902816"/>
            <a:ext cx="4771429" cy="257142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ния, График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B30F0003-3257-AA4A-21C6-7F844DA56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51" y="1278078"/>
            <a:ext cx="3495238" cy="232380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линия, диаграмм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796FC05-ADD4-BDC0-D3D9-01CDA9729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12" y="3715235"/>
            <a:ext cx="3685714" cy="2590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5A1D-C06A-425D-EEE6-CB1F9DD1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Bioestimulantes à base de silício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B0148-4FC1-E99C-1E30-7663B7FF869B}"/>
              </a:ext>
            </a:extLst>
          </p:cNvPr>
          <p:cNvSpPr txBox="1"/>
          <p:nvPr/>
        </p:nvSpPr>
        <p:spPr>
          <a:xfrm>
            <a:off x="759253" y="2804316"/>
            <a:ext cx="2088491" cy="36050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00050" indent="-400050" rtl="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quitosana, </a:t>
            </a:r>
          </a:p>
          <a:p>
            <a:pPr marL="400050" indent="-40005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ácidos húmicos e</a:t>
            </a:r>
            <a:r>
              <a:rPr lang="ru-RU" sz="1400" dirty="0">
                <a:latin typeface="MuseoSans"/>
              </a:rPr>
              <a:t> </a:t>
            </a: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ácidos fúlvicos, </a:t>
            </a:r>
          </a:p>
          <a:p>
            <a:pPr marL="400050" indent="-400050" rtl="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hidrolisados de proteínas, </a:t>
            </a:r>
          </a:p>
          <a:p>
            <a:pPr marL="400050" indent="-400050" rtl="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fosfitos, </a:t>
            </a:r>
          </a:p>
          <a:p>
            <a:pPr marL="400050" indent="-400050" rtl="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extratos de algas marinhas, </a:t>
            </a:r>
          </a:p>
          <a:p>
            <a:pPr marL="400050" indent="-400050" rtl="0">
              <a:buAutoNum type="romanLcParenBoth"/>
            </a:pPr>
            <a:r>
              <a:rPr lang="pt" sz="1400" b="1" i="0" u="none" strike="noStrike" dirty="0">
                <a:solidFill>
                  <a:srgbClr val="034A90"/>
                </a:solidFill>
                <a:highlight>
                  <a:srgbClr val="FFFF00"/>
                </a:highlight>
                <a:latin typeface="MuseoSans"/>
              </a:rPr>
              <a:t>silicone,</a:t>
            </a:r>
          </a:p>
          <a:p>
            <a:pPr marL="400050" indent="-400050" rtl="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micorrizas arbusculares,</a:t>
            </a:r>
          </a:p>
          <a:p>
            <a:pPr marL="400050" indent="-400050" rtl="0">
              <a:buAutoNum type="romanLcParenBoth"/>
            </a:pPr>
            <a:r>
              <a:rPr lang="pt" sz="1400" b="0" i="0" u="none" strike="noStrike" dirty="0">
                <a:solidFill>
                  <a:srgbClr val="034A90"/>
                </a:solidFill>
                <a:latin typeface="MuseoSans"/>
              </a:rPr>
              <a:t>rizobactérias que promovem o crescimento das plantas,</a:t>
            </a:r>
          </a:p>
          <a:p>
            <a:pPr marL="400050" indent="-400050" rtl="0">
              <a:buAutoNum type="romanLcParenBoth"/>
            </a:pPr>
            <a:r>
              <a:rPr lang="pt" sz="1400" b="0" i="1" u="none" strike="noStrike" dirty="0">
                <a:solidFill>
                  <a:srgbClr val="034A90"/>
                </a:solidFill>
                <a:latin typeface="MuseoSans"/>
              </a:rPr>
              <a:t>Trichoderma spp.</a:t>
            </a:r>
            <a:endParaRPr lang="ru-RU" sz="1400" i="1" dirty="0">
              <a:solidFill>
                <a:srgbClr val="034A90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3E49DB7-EFB4-473B-8B00-82612B545B5A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13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2A5EE-7E7E-024E-06C0-0D0F252DE6E5}"/>
              </a:ext>
            </a:extLst>
          </p:cNvPr>
          <p:cNvSpPr txBox="1"/>
          <p:nvPr/>
        </p:nvSpPr>
        <p:spPr>
          <a:xfrm rot="16200000">
            <a:off x="7165748" y="2300521"/>
            <a:ext cx="1772273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Ascorbato peroxidase, mmol/g peso bruto</a:t>
            </a:r>
            <a:endParaRPr lang="ru-RU" sz="700" b="1" dirty="0"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D25C6-D108-6DF8-CFA2-420BB685ECCC}"/>
              </a:ext>
            </a:extLst>
          </p:cNvPr>
          <p:cNvSpPr txBox="1"/>
          <p:nvPr/>
        </p:nvSpPr>
        <p:spPr>
          <a:xfrm>
            <a:off x="8509895" y="1254594"/>
            <a:ext cx="2420042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>
                <a:latin typeface="Calibri"/>
                <a:cs typeface="Arial"/>
              </a:rPr>
              <a:t>Teor de ascorbato peroxidase nas folhas de trigo</a:t>
            </a:r>
            <a:endParaRPr lang="ru-RU" sz="800" b="1"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EBB52-8302-005C-B60B-1DC71780A4F9}"/>
              </a:ext>
            </a:extLst>
          </p:cNvPr>
          <p:cNvSpPr txBox="1"/>
          <p:nvPr/>
        </p:nvSpPr>
        <p:spPr>
          <a:xfrm>
            <a:off x="8509895" y="3673466"/>
            <a:ext cx="2341245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800" b="1" i="0" u="none" strike="noStrike">
                <a:latin typeface="Calibri"/>
                <a:cs typeface="Arial"/>
              </a:rPr>
              <a:t>Teor de guaiacolperoxidase nas folhas de trigo</a:t>
            </a:r>
            <a:endParaRPr lang="ru-RU" sz="800" b="1"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F91FB5-24DF-A5FA-652C-200B06ABBC3A}"/>
              </a:ext>
            </a:extLst>
          </p:cNvPr>
          <p:cNvSpPr txBox="1"/>
          <p:nvPr/>
        </p:nvSpPr>
        <p:spPr>
          <a:xfrm>
            <a:off x="8945880" y="3295878"/>
            <a:ext cx="523240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Controle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FBE39-4915-C941-E7F3-4F06AE4013FA}"/>
              </a:ext>
            </a:extLst>
          </p:cNvPr>
          <p:cNvSpPr txBox="1"/>
          <p:nvPr/>
        </p:nvSpPr>
        <p:spPr>
          <a:xfrm>
            <a:off x="9370848" y="3295878"/>
            <a:ext cx="916408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Controle + estresse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7FD15A-7C7D-DDFA-8209-1533520192A1}"/>
              </a:ext>
            </a:extLst>
          </p:cNvPr>
          <p:cNvSpPr txBox="1"/>
          <p:nvPr/>
        </p:nvSpPr>
        <p:spPr>
          <a:xfrm>
            <a:off x="10108092" y="3295878"/>
            <a:ext cx="754758" cy="2000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Ácido monossilícico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013AA-5F31-95A5-19F5-DD8AEBF80D8F}"/>
              </a:ext>
            </a:extLst>
          </p:cNvPr>
          <p:cNvSpPr txBox="1"/>
          <p:nvPr/>
        </p:nvSpPr>
        <p:spPr>
          <a:xfrm>
            <a:off x="10739128" y="3295878"/>
            <a:ext cx="75854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Ácido monossilícico + estresse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6BEC1B-BB1B-C5B0-1E7C-558843CB5ACC}"/>
              </a:ext>
            </a:extLst>
          </p:cNvPr>
          <p:cNvSpPr txBox="1"/>
          <p:nvPr/>
        </p:nvSpPr>
        <p:spPr>
          <a:xfrm rot="16200000">
            <a:off x="7009914" y="4820371"/>
            <a:ext cx="1815576" cy="177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Calibri"/>
                <a:cs typeface="Arial"/>
              </a:rPr>
              <a:t>Guaiacol peroxidase, mmol/g peso bruto</a:t>
            </a:r>
            <a:endParaRPr lang="ru-RU" sz="700" b="1" dirty="0"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0DE480-84F5-3F2B-FC64-A975836F14F9}"/>
              </a:ext>
            </a:extLst>
          </p:cNvPr>
          <p:cNvSpPr txBox="1"/>
          <p:nvPr/>
        </p:nvSpPr>
        <p:spPr>
          <a:xfrm>
            <a:off x="8945880" y="5993968"/>
            <a:ext cx="502920" cy="2000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Controle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7F155-E069-E5CA-FE74-BEF68FF9882D}"/>
              </a:ext>
            </a:extLst>
          </p:cNvPr>
          <p:cNvSpPr txBox="1"/>
          <p:nvPr/>
        </p:nvSpPr>
        <p:spPr>
          <a:xfrm>
            <a:off x="9401865" y="5986273"/>
            <a:ext cx="974754" cy="21544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Controle + estresse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618445-B77E-5E75-F074-F5641BD2FC73}"/>
              </a:ext>
            </a:extLst>
          </p:cNvPr>
          <p:cNvSpPr txBox="1"/>
          <p:nvPr/>
        </p:nvSpPr>
        <p:spPr>
          <a:xfrm>
            <a:off x="10182738" y="5993968"/>
            <a:ext cx="770884" cy="20774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Ácido monossilícico</a:t>
            </a:r>
            <a:endParaRPr lang="ru-RU" sz="600" b="1" dirty="0"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E8509-9F5F-194D-78F5-4723CA7134B7}"/>
              </a:ext>
            </a:extLst>
          </p:cNvPr>
          <p:cNvSpPr txBox="1"/>
          <p:nvPr/>
        </p:nvSpPr>
        <p:spPr>
          <a:xfrm>
            <a:off x="10862850" y="5993968"/>
            <a:ext cx="75854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pt" sz="600" b="1" i="0" u="none" strike="noStrike" dirty="0">
                <a:latin typeface="Calibri"/>
                <a:cs typeface="Arial"/>
              </a:rPr>
              <a:t>Ácido monossilícico + estresse</a:t>
            </a:r>
            <a:endParaRPr lang="ru-RU" sz="600" b="1" dirty="0">
              <a:cs typeface="Arial" pitchFamily="34" charset="0"/>
            </a:endParaRPr>
          </a:p>
        </p:txBody>
      </p:sp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id="{116993BF-5B94-27A9-C906-7521E5785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053946"/>
              </p:ext>
            </p:extLst>
          </p:nvPr>
        </p:nvGraphicFramePr>
        <p:xfrm>
          <a:off x="5242006" y="2950731"/>
          <a:ext cx="2700655" cy="2472015"/>
        </p:xfrm>
        <a:graphic>
          <a:graphicData uri="http://schemas.openxmlformats.org/drawingml/2006/table">
            <a:tbl>
              <a:tblPr/>
              <a:tblGrid>
                <a:gridCol w="1350010">
                  <a:extLst>
                    <a:ext uri="{9D8B030D-6E8A-4147-A177-3AD203B41FA5}">
                      <a16:colId xmlns:a16="http://schemas.microsoft.com/office/drawing/2014/main" val="2634684479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688938716"/>
                    </a:ext>
                  </a:extLst>
                </a:gridCol>
              </a:tblGrid>
              <a:tr h="365208">
                <a:tc gridSpan="2"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Efeito máximo ao usar o produto Apasil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459959"/>
                  </a:ext>
                </a:extLst>
              </a:tr>
              <a:tr h="197289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Trigo de inverno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+ 26 %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496650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Trigo de primavera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+ 22 %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943456"/>
                  </a:ext>
                </a:extLst>
              </a:tr>
              <a:tr h="169745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Cevada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+ 23 %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617162"/>
                  </a:ext>
                </a:extLst>
              </a:tr>
              <a:tr h="194142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Colza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+ 136 % </a:t>
                      </a:r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(seca)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129529"/>
                  </a:ext>
                </a:extLst>
              </a:tr>
              <a:tr h="222503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Batatas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+ 24 %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27558"/>
                  </a:ext>
                </a:extLst>
              </a:tr>
              <a:tr h="195463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Tomates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+ 28 %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072293"/>
                  </a:ext>
                </a:extLst>
              </a:tr>
              <a:tr h="210894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Beterraba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+ 11 %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961291"/>
                  </a:ext>
                </a:extLst>
              </a:tr>
              <a:tr h="169745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Cenouras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+ 7 %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442836"/>
                  </a:ext>
                </a:extLst>
              </a:tr>
              <a:tr h="216038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Uvas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+ 84 %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315993"/>
                  </a:ext>
                </a:extLst>
              </a:tr>
              <a:tr h="164239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 dirty="0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Pêssegos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+ 32 %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52921"/>
                  </a:ext>
                </a:extLst>
              </a:tr>
              <a:tr h="169745">
                <a:tc>
                  <a:txBody>
                    <a:bodyPr/>
                    <a:lstStyle/>
                    <a:p>
                      <a:pPr rtl="0"/>
                      <a:r>
                        <a:rPr lang="pt" sz="1100" b="1" i="0" u="none" strike="noStrike">
                          <a:solidFill>
                            <a:srgbClr val="3A43C4"/>
                          </a:solidFill>
                          <a:latin typeface="Calibri"/>
                          <a:ea typeface="Microsoft Sans Serif"/>
                        </a:rPr>
                        <a:t>Maçãs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000" algn="ctr" rtl="0"/>
                      <a:r>
                        <a:rPr lang="pt" sz="1100" b="1" i="0" u="none" strike="noStrike" dirty="0">
                          <a:solidFill>
                            <a:srgbClr val="405487"/>
                          </a:solidFill>
                          <a:latin typeface="Calibri"/>
                          <a:ea typeface="Microsoft Sans Serif"/>
                        </a:rPr>
                        <a:t>+ 16 %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1671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76D1BB-8394-CC09-F2F2-9E84EC4E22E8}"/>
              </a:ext>
            </a:extLst>
          </p:cNvPr>
          <p:cNvSpPr txBox="1"/>
          <p:nvPr/>
        </p:nvSpPr>
        <p:spPr>
          <a:xfrm>
            <a:off x="793505" y="1220706"/>
            <a:ext cx="6845786" cy="155427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" b="0" i="0" u="none" strike="noStrike" dirty="0">
                <a:solidFill>
                  <a:srgbClr val="034A90"/>
                </a:solidFill>
                <a:latin typeface="Calibri"/>
              </a:rPr>
              <a:t>Um </a:t>
            </a:r>
            <a:r>
              <a:rPr lang="pt" b="1" i="0" u="none" strike="noStrike" dirty="0">
                <a:solidFill>
                  <a:srgbClr val="034A90"/>
                </a:solidFill>
                <a:latin typeface="Calibri"/>
              </a:rPr>
              <a:t>bioestimulant</a:t>
            </a:r>
            <a:r>
              <a:rPr lang="pt" b="0" i="0" u="none" strike="noStrike" dirty="0">
                <a:solidFill>
                  <a:srgbClr val="034A90"/>
                </a:solidFill>
                <a:latin typeface="Calibri"/>
              </a:rPr>
              <a:t>e é uma substância ou microrganismo que, quando aplicado a sementes, plantas ou à rizosfera, estimula processos naturais para aumentar ou melhorar a absorção de nutrientes, a eficiência do uso de nutrientes, </a:t>
            </a:r>
            <a:r>
              <a:rPr lang="pt" b="1" i="0" u="none" strike="noStrike" dirty="0">
                <a:solidFill>
                  <a:srgbClr val="034A90"/>
                </a:solidFill>
                <a:latin typeface="Calibri"/>
              </a:rPr>
              <a:t>a resistência ao estresse abiótico ou a qualidade e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" b="1" i="0" u="none" strike="noStrike" dirty="0">
                <a:solidFill>
                  <a:srgbClr val="034A90"/>
                </a:solidFill>
                <a:latin typeface="Calibri"/>
              </a:rPr>
              <a:t>o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" b="1" i="0" u="none" strike="noStrike" dirty="0">
                <a:solidFill>
                  <a:srgbClr val="034A90"/>
                </a:solidFill>
                <a:latin typeface="Calibri"/>
              </a:rPr>
              <a:t>rendimento da cultura</a:t>
            </a:r>
            <a:r>
              <a:rPr lang="pt" b="0" i="0" u="none" strike="noStrike" dirty="0">
                <a:solidFill>
                  <a:srgbClr val="034A90"/>
                </a:solidFill>
                <a:latin typeface="Calibri"/>
              </a:rPr>
              <a:t> (Lei de Melhoria Agrícola de 2018, EUA).</a:t>
            </a:r>
          </a:p>
        </p:txBody>
      </p:sp>
    </p:spTree>
    <p:extLst>
      <p:ext uri="{BB962C8B-B14F-4D97-AF65-F5344CB8AC3E}">
        <p14:creationId xmlns:p14="http://schemas.microsoft.com/office/powerpoint/2010/main" val="587690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57250" y="1522227"/>
            <a:ext cx="4978066" cy="3783419"/>
          </a:xfrm>
        </p:spPr>
        <p:txBody>
          <a:bodyPr>
            <a:noAutofit/>
          </a:bodyPr>
          <a:lstStyle/>
          <a:p>
            <a:pPr rtl="0"/>
            <a:r>
              <a:rPr lang="pt" sz="2400" b="0" i="0" u="none" strike="noStrike" dirty="0">
                <a:solidFill>
                  <a:srgbClr val="034A90"/>
                </a:solidFill>
                <a:latin typeface="Calibri Light"/>
              </a:rPr>
              <a:t>O ciclo biogeoquímico do silício é um dos ciclos mais intensos entre o solo e a planta.</a:t>
            </a:r>
          </a:p>
          <a:p>
            <a:pPr rtl="0"/>
            <a:r>
              <a:rPr lang="pt" sz="2400" b="1" i="0" u="none" strike="noStrike" dirty="0">
                <a:solidFill>
                  <a:srgbClr val="034A90"/>
                </a:solidFill>
                <a:latin typeface="Calibri Light"/>
              </a:rPr>
              <a:t>As plantas só podem assimilar ácidos monossilícicos (oligómeros?).</a:t>
            </a:r>
          </a:p>
          <a:p>
            <a:r>
              <a:rPr lang="pt" sz="2400" b="0" i="0" u="none" strike="noStrike" dirty="0">
                <a:solidFill>
                  <a:srgbClr val="034A90"/>
                </a:solidFill>
                <a:latin typeface="Calibri Light"/>
              </a:rPr>
              <a:t>As culturas absorvem o silício do solo (em quantidades que variam de 70 a</a:t>
            </a:r>
            <a:r>
              <a:rPr lang="ru-RU" sz="2400" dirty="0"/>
              <a:t> </a:t>
            </a:r>
            <a:r>
              <a:rPr lang="pt" sz="2400" b="0" i="0" u="none" strike="noStrike" dirty="0">
                <a:solidFill>
                  <a:srgbClr val="034A90"/>
                </a:solidFill>
                <a:latin typeface="Calibri Light"/>
              </a:rPr>
              <a:t>700 kg/ha) e, sem o uso de fertilizantes de silício, começa a</a:t>
            </a:r>
            <a:r>
              <a:rPr lang="ru-RU" sz="2400" dirty="0"/>
              <a:t> </a:t>
            </a:r>
            <a:r>
              <a:rPr lang="pt" sz="2400" b="0" i="0" u="none" strike="noStrike" dirty="0">
                <a:solidFill>
                  <a:srgbClr val="034A90"/>
                </a:solidFill>
                <a:latin typeface="Calibri Light"/>
              </a:rPr>
              <a:t>degradação do solo.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3"/>
          </p:nvPr>
        </p:nvSpPr>
        <p:spPr>
          <a:xfrm>
            <a:off x="6206314" y="1543493"/>
            <a:ext cx="5985686" cy="4687888"/>
          </a:xfrm>
        </p:spPr>
        <p:txBody>
          <a:bodyPr>
            <a:noAutofit/>
          </a:bodyPr>
          <a:lstStyle/>
          <a:p>
            <a:pPr rtl="0"/>
            <a:r>
              <a:rPr lang="pt" sz="2400" b="0" i="0" u="none" strike="noStrike" dirty="0">
                <a:solidFill>
                  <a:srgbClr val="034A90"/>
                </a:solidFill>
                <a:latin typeface="Calibri Light"/>
              </a:rPr>
              <a:t>A principal função do silício é proteger as plantas de estresses bióticos e abióticos.</a:t>
            </a:r>
          </a:p>
          <a:p>
            <a:r>
              <a:rPr lang="pt" sz="2400" b="1" i="0" u="none" strike="noStrike" dirty="0">
                <a:solidFill>
                  <a:srgbClr val="034A90"/>
                </a:solidFill>
                <a:latin typeface="Calibri Light"/>
              </a:rPr>
              <a:t>São conhecidos vários mecanismos para o</a:t>
            </a:r>
            <a:r>
              <a:rPr lang="ru-RU" sz="2400" dirty="0"/>
              <a:t> </a:t>
            </a:r>
            <a:r>
              <a:rPr lang="pt" sz="2400" b="1" i="0" u="none" strike="noStrike" dirty="0">
                <a:solidFill>
                  <a:srgbClr val="034A90"/>
                </a:solidFill>
                <a:latin typeface="Calibri Light"/>
              </a:rPr>
              <a:t>efeito do silício nas plantas cultivadas.</a:t>
            </a:r>
          </a:p>
          <a:p>
            <a:pPr rtl="0"/>
            <a:r>
              <a:rPr lang="pt" sz="2400" b="0" i="0" u="none" strike="noStrike" dirty="0">
                <a:solidFill>
                  <a:srgbClr val="034A90"/>
                </a:solidFill>
                <a:latin typeface="Calibri Light"/>
              </a:rPr>
              <a:t>A aplicação de produtos com alto teor de silício permite melhorar a formação do sistema radicular, bem como proteger as plantas contra estresses bióticos e abióticos. </a:t>
            </a:r>
          </a:p>
          <a:p>
            <a:pPr rtl="0"/>
            <a:r>
              <a:rPr lang="pt" sz="2400" b="1" i="0" u="none" strike="noStrike" dirty="0">
                <a:solidFill>
                  <a:srgbClr val="034A90"/>
                </a:solidFill>
                <a:latin typeface="Calibri Light"/>
              </a:rPr>
              <a:t>Hoje em dia, o tipo mais promissor de agroquímicos são os bioestimulantes, que ativam o sistema imunológico natural das plantas</a:t>
            </a:r>
            <a:r>
              <a:rPr lang="pt" sz="2800" b="1" i="0" u="none" strike="noStrike" dirty="0">
                <a:solidFill>
                  <a:srgbClr val="034A90"/>
                </a:solidFill>
                <a:latin typeface="Calibri Light"/>
              </a:rPr>
              <a:t>.</a:t>
            </a:r>
            <a:endParaRPr lang="ru-RU" b="1" dirty="0">
              <a:solidFill>
                <a:srgbClr val="034A9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Conclusões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BB64197-BDDF-44C5-AD5E-234BBFCAF3BF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14</a:t>
            </a:r>
            <a:endParaRPr lang="en-GB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25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 rtl="0"/>
            <a:r>
              <a:rPr lang="pt" sz="4000" b="1" i="0" u="none" strike="noStrike">
                <a:latin typeface="Calibri"/>
              </a:rPr>
              <a:t>Obrigado por sua atenção!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Изображение выглядит как планета, Земля, сфер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0E402C33-A1BB-5610-6BA8-728ECFE2C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3" y="1333910"/>
            <a:ext cx="3419048" cy="3276190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еленый, Прямоугольник,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7D09DDAF-481E-B73D-3C06-3AE1C8A0E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54" y="1603108"/>
            <a:ext cx="3647619" cy="240952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O silício na natureza</a:t>
            </a:r>
            <a:endParaRPr lang="ru-RU">
              <a:solidFill>
                <a:srgbClr val="034A9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BADA0-7C32-0DB7-4F97-B22C3D61F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463"/>
          <a:stretch>
            <a:fillRect/>
          </a:stretch>
        </p:blipFill>
        <p:spPr>
          <a:xfrm>
            <a:off x="2600325" y="4671048"/>
            <a:ext cx="4367403" cy="161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B2F9B-8521-39C0-5834-3577C0DF2F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15"/>
          <a:stretch>
            <a:fillRect/>
          </a:stretch>
        </p:blipFill>
        <p:spPr>
          <a:xfrm>
            <a:off x="4086225" y="1603108"/>
            <a:ext cx="3439121" cy="2440399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0ED1A7CA-B6C6-4FB6-820E-D7683FA8938E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2</a:t>
            </a: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B082D31-8AA7-46A3-930A-C4DA21D30E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866"/>
          <a:stretch>
            <a:fillRect/>
          </a:stretch>
        </p:blipFill>
        <p:spPr>
          <a:xfrm>
            <a:off x="7116571" y="4667250"/>
            <a:ext cx="4346957" cy="1625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010FC-EC31-6A7F-F8B3-74C592C7BC17}"/>
              </a:ext>
            </a:extLst>
          </p:cNvPr>
          <p:cNvSpPr txBox="1"/>
          <p:nvPr/>
        </p:nvSpPr>
        <p:spPr>
          <a:xfrm>
            <a:off x="7791366" y="1584705"/>
            <a:ext cx="3421594" cy="6824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pt" sz="1200" b="1" i="0" u="none" strike="noStrike" dirty="0">
                <a:solidFill>
                  <a:srgbClr val="1F2C7B"/>
                </a:solidFill>
                <a:latin typeface="Times New Roman"/>
                <a:cs typeface="Times New Roman"/>
              </a:rPr>
              <a:t>MOBILIDADE RELATIVA DOS ELEMENTOS DURANTE A METEORIZAÇÃO</a:t>
            </a:r>
          </a:p>
          <a:p>
            <a:pPr algn="ctr" rtl="0">
              <a:lnSpc>
                <a:spcPct val="90000"/>
              </a:lnSpc>
            </a:pPr>
            <a:r>
              <a:rPr lang="pt" sz="1200" b="1" i="1" u="none" strike="noStrike" dirty="0">
                <a:solidFill>
                  <a:srgbClr val="992D77"/>
                </a:solidFill>
                <a:latin typeface="Times New Roman"/>
                <a:cs typeface="Times New Roman"/>
              </a:rPr>
              <a:t>(DE ACORDO COM A CLASSIFICAÇÃO DE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" sz="1200" b="1" i="1" u="none" strike="noStrike" dirty="0">
                <a:solidFill>
                  <a:srgbClr val="992D77"/>
                </a:solidFill>
                <a:latin typeface="Times New Roman"/>
                <a:cs typeface="Times New Roman"/>
              </a:rPr>
              <a:t>POLYNOV)</a:t>
            </a:r>
            <a:endParaRPr lang="ru-RU" sz="1200" b="1" i="1" dirty="0">
              <a:solidFill>
                <a:srgbClr val="992D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BCDB8-7A82-056F-4215-EF8E47EA367A}"/>
              </a:ext>
            </a:extLst>
          </p:cNvPr>
          <p:cNvSpPr txBox="1"/>
          <p:nvPr/>
        </p:nvSpPr>
        <p:spPr>
          <a:xfrm>
            <a:off x="7692495" y="2296473"/>
            <a:ext cx="1745437" cy="272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pt" sz="1300" b="0" i="0" u="sng" strike="noStrike" dirty="0">
                <a:latin typeface="Comic Sans MS"/>
                <a:cs typeface="Times New Roman"/>
              </a:rPr>
              <a:t>Lixiviação intensa:</a:t>
            </a:r>
            <a:endParaRPr lang="ru-RU" sz="1300" i="1" u="sng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57577C-5C99-349A-D2A8-402F4E091D2B}"/>
              </a:ext>
            </a:extLst>
          </p:cNvPr>
          <p:cNvSpPr txBox="1"/>
          <p:nvPr/>
        </p:nvSpPr>
        <p:spPr>
          <a:xfrm>
            <a:off x="7692495" y="2655548"/>
            <a:ext cx="1574749" cy="226216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pt" sz="1300" b="0" i="0" u="sng" strike="noStrike">
                <a:latin typeface="Comic Sans MS"/>
                <a:cs typeface="Times New Roman"/>
              </a:rPr>
              <a:t>Lixiviação fraca:</a:t>
            </a:r>
            <a:endParaRPr lang="ru-RU" sz="1300" i="1" u="sng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649EC-5993-F43A-CBA6-26B5DE811F99}"/>
              </a:ext>
            </a:extLst>
          </p:cNvPr>
          <p:cNvSpPr txBox="1"/>
          <p:nvPr/>
        </p:nvSpPr>
        <p:spPr>
          <a:xfrm>
            <a:off x="7692495" y="3014551"/>
            <a:ext cx="1080973" cy="272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pt" sz="1300" b="0" i="0" u="sng" strike="noStrike">
                <a:latin typeface="Comic Sans MS"/>
                <a:cs typeface="Times New Roman"/>
              </a:rPr>
              <a:t>Mobilidade:</a:t>
            </a:r>
            <a:endParaRPr lang="ru-RU" sz="1300" i="1" u="sng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E689E-C5A8-C8C1-AC09-81DF0960277F}"/>
              </a:ext>
            </a:extLst>
          </p:cNvPr>
          <p:cNvSpPr txBox="1"/>
          <p:nvPr/>
        </p:nvSpPr>
        <p:spPr>
          <a:xfrm>
            <a:off x="7692495" y="3309058"/>
            <a:ext cx="1477213" cy="447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pt" sz="1300" b="0" i="0" u="sng" strike="noStrike" dirty="0">
                <a:latin typeface="Comic Sans MS"/>
                <a:cs typeface="Times New Roman"/>
              </a:rPr>
              <a:t>Baixa mobilidade:</a:t>
            </a:r>
            <a:endParaRPr lang="ru-RU" sz="1300" i="1" u="sng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E28E1-FB9B-8C95-B735-5FB1EAE05B8F}"/>
              </a:ext>
            </a:extLst>
          </p:cNvPr>
          <p:cNvSpPr txBox="1"/>
          <p:nvPr/>
        </p:nvSpPr>
        <p:spPr>
          <a:xfrm>
            <a:off x="7692495" y="3768356"/>
            <a:ext cx="1927755" cy="272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pt" sz="1300" b="0" i="0" u="sng" strike="noStrike" dirty="0">
                <a:latin typeface="Comic Sans MS"/>
                <a:cs typeface="Times New Roman"/>
              </a:rPr>
              <a:t>Falta de mobilidade:</a:t>
            </a:r>
            <a:endParaRPr lang="ru-RU" sz="1300" i="1" u="sng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2C9A3-D9D4-8915-4B59-A028463D44A0}"/>
              </a:ext>
            </a:extLst>
          </p:cNvPr>
          <p:cNvSpPr txBox="1"/>
          <p:nvPr/>
        </p:nvSpPr>
        <p:spPr>
          <a:xfrm>
            <a:off x="9571857" y="3768356"/>
            <a:ext cx="1726297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pt" sz="1800" b="1" i="0" u="none" strike="noStrike" dirty="0">
                <a:solidFill>
                  <a:srgbClr val="0001DE"/>
                </a:solidFill>
                <a:latin typeface="Comic Sans MS"/>
                <a:cs typeface="Times New Roman"/>
              </a:rPr>
              <a:t>SiO</a:t>
            </a:r>
            <a:r>
              <a:rPr lang="pt" sz="1800" b="1" i="0" u="none" strike="noStrike" baseline="-25000" dirty="0">
                <a:solidFill>
                  <a:srgbClr val="0001DE"/>
                </a:solidFill>
                <a:latin typeface="Comic Sans MS"/>
                <a:cs typeface="Times New Roman"/>
              </a:rPr>
              <a:t>2</a:t>
            </a:r>
            <a:r>
              <a:rPr lang="pt" sz="1800" b="1" i="0" u="none" strike="noStrike" dirty="0">
                <a:solidFill>
                  <a:srgbClr val="0001DE"/>
                </a:solidFill>
                <a:latin typeface="Comic Sans MS"/>
                <a:cs typeface="Times New Roman"/>
              </a:rPr>
              <a:t> (quartzo)</a:t>
            </a:r>
            <a:endParaRPr lang="ru-RU" b="1" i="1" dirty="0">
              <a:solidFill>
                <a:srgbClr val="0001D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75DEBC-0839-171F-5507-A37137BCB7F0}"/>
              </a:ext>
            </a:extLst>
          </p:cNvPr>
          <p:cNvSpPr txBox="1"/>
          <p:nvPr/>
        </p:nvSpPr>
        <p:spPr>
          <a:xfrm>
            <a:off x="9894520" y="3369218"/>
            <a:ext cx="1168713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pt" sz="1800" b="1" i="0" u="none" strike="noStrike" dirty="0">
                <a:solidFill>
                  <a:srgbClr val="CF8336"/>
                </a:solidFill>
                <a:latin typeface="Comic Sans MS"/>
                <a:cs typeface="Times New Roman"/>
              </a:rPr>
              <a:t>Fe, Al, Ti</a:t>
            </a:r>
            <a:endParaRPr lang="ru-RU" b="1" i="1" dirty="0">
              <a:solidFill>
                <a:srgbClr val="CF833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C9137-F46A-ECF4-8383-EBD515A8C1C6}"/>
              </a:ext>
            </a:extLst>
          </p:cNvPr>
          <p:cNvSpPr txBox="1"/>
          <p:nvPr/>
        </p:nvSpPr>
        <p:spPr>
          <a:xfrm>
            <a:off x="9894520" y="3040624"/>
            <a:ext cx="1080973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pt" sz="1800" b="1" i="0" u="none" strike="noStrike">
                <a:solidFill>
                  <a:srgbClr val="0001DE"/>
                </a:solidFill>
                <a:latin typeface="Comic Sans MS"/>
                <a:cs typeface="Times New Roman"/>
              </a:rPr>
              <a:t>Si, </a:t>
            </a:r>
            <a:r>
              <a:rPr lang="pt" sz="1800" b="1" i="0" u="none" strike="noStrike">
                <a:solidFill>
                  <a:srgbClr val="AA4576"/>
                </a:solidFill>
                <a:latin typeface="Comic Sans MS"/>
                <a:cs typeface="Times New Roman"/>
              </a:rPr>
              <a:t>P, Mn</a:t>
            </a:r>
            <a:endParaRPr lang="ru-RU" b="1" i="1">
              <a:solidFill>
                <a:srgbClr val="AA457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571AB3-AFEC-244B-5BD9-1015BF0FAEFF}"/>
              </a:ext>
            </a:extLst>
          </p:cNvPr>
          <p:cNvSpPr txBox="1"/>
          <p:nvPr/>
        </p:nvSpPr>
        <p:spPr>
          <a:xfrm>
            <a:off x="9651292" y="2629803"/>
            <a:ext cx="1674681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pt" sz="1800" b="1" i="0" u="none" strike="noStrike">
                <a:solidFill>
                  <a:srgbClr val="C06231"/>
                </a:solidFill>
                <a:latin typeface="Comic Sans MS"/>
                <a:cs typeface="Times New Roman"/>
              </a:rPr>
              <a:t>Ca, Na, K, Mg</a:t>
            </a:r>
            <a:endParaRPr lang="ru-RU" b="1" i="1">
              <a:solidFill>
                <a:srgbClr val="C0623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FB8202-9802-C018-9577-E0AD1433DFF5}"/>
              </a:ext>
            </a:extLst>
          </p:cNvPr>
          <p:cNvSpPr txBox="1"/>
          <p:nvPr/>
        </p:nvSpPr>
        <p:spPr>
          <a:xfrm>
            <a:off x="9894520" y="2300674"/>
            <a:ext cx="1405313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pt" sz="1800" b="1" i="0" u="none" strike="noStrike" dirty="0">
                <a:solidFill>
                  <a:srgbClr val="CD3E27"/>
                </a:solidFill>
                <a:latin typeface="Comic Sans MS"/>
                <a:cs typeface="Times New Roman"/>
              </a:rPr>
              <a:t>Cl, Br, I, S</a:t>
            </a:r>
            <a:endParaRPr lang="ru-RU" b="1" i="1" dirty="0">
              <a:solidFill>
                <a:srgbClr val="CD3E27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FF3120-0C20-EB3C-FCAD-B10E7AF32673}"/>
              </a:ext>
            </a:extLst>
          </p:cNvPr>
          <p:cNvSpPr txBox="1"/>
          <p:nvPr/>
        </p:nvSpPr>
        <p:spPr>
          <a:xfrm rot="16200000">
            <a:off x="457467" y="2864822"/>
            <a:ext cx="1032510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Porcentagem em massa na crosta terrestre</a:t>
            </a:r>
            <a:endParaRPr lang="ru-RU"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DA12D1-DB05-CCF5-BA81-33380DFC850E}"/>
              </a:ext>
            </a:extLst>
          </p:cNvPr>
          <p:cNvSpPr txBox="1"/>
          <p:nvPr/>
        </p:nvSpPr>
        <p:spPr>
          <a:xfrm>
            <a:off x="1368371" y="3626137"/>
            <a:ext cx="1592312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>
                <a:latin typeface="Times New Roman"/>
                <a:cs typeface="Times New Roman"/>
              </a:rPr>
              <a:t>Oito elementos mais abundates</a:t>
            </a:r>
            <a:endParaRPr lang="ru-RU" sz="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859F9-1EC3-AE95-077A-BFC2B8920098}"/>
              </a:ext>
            </a:extLst>
          </p:cNvPr>
          <p:cNvSpPr txBox="1"/>
          <p:nvPr/>
        </p:nvSpPr>
        <p:spPr>
          <a:xfrm rot="16200000">
            <a:off x="1000062" y="2894667"/>
            <a:ext cx="368050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>
                <a:latin typeface="Times New Roman"/>
                <a:cs typeface="Times New Roman"/>
              </a:rPr>
              <a:t>Oxigénio</a:t>
            </a:r>
            <a:endParaRPr lang="ru-RU" sz="7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9CCA9-88BC-916F-1EC1-9B5849AA8E36}"/>
              </a:ext>
            </a:extLst>
          </p:cNvPr>
          <p:cNvSpPr txBox="1"/>
          <p:nvPr/>
        </p:nvSpPr>
        <p:spPr>
          <a:xfrm rot="16200000">
            <a:off x="1274444" y="3133515"/>
            <a:ext cx="368050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Silício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0B462C-16C3-EACC-DC24-494DA8721ADE}"/>
              </a:ext>
            </a:extLst>
          </p:cNvPr>
          <p:cNvSpPr txBox="1"/>
          <p:nvPr/>
        </p:nvSpPr>
        <p:spPr>
          <a:xfrm rot="16200000">
            <a:off x="1523080" y="3105312"/>
            <a:ext cx="425546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>
                <a:latin typeface="Times New Roman"/>
                <a:cs typeface="Times New Roman"/>
              </a:rPr>
              <a:t>Alumínio</a:t>
            </a:r>
            <a:endParaRPr lang="ru-RU" sz="7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C76D7D-A6FE-CDDE-C0D4-979A7E729095}"/>
              </a:ext>
            </a:extLst>
          </p:cNvPr>
          <p:cNvSpPr txBox="1"/>
          <p:nvPr/>
        </p:nvSpPr>
        <p:spPr>
          <a:xfrm rot="16200000">
            <a:off x="1892987" y="3289988"/>
            <a:ext cx="223973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Ferro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705C66-46DD-A994-37FF-809884DF11E3}"/>
              </a:ext>
            </a:extLst>
          </p:cNvPr>
          <p:cNvSpPr txBox="1"/>
          <p:nvPr/>
        </p:nvSpPr>
        <p:spPr>
          <a:xfrm rot="16200000">
            <a:off x="2118675" y="3283632"/>
            <a:ext cx="30466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Cálcio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39004E-BFF6-3C83-2369-CA97C43BB5B5}"/>
              </a:ext>
            </a:extLst>
          </p:cNvPr>
          <p:cNvSpPr txBox="1"/>
          <p:nvPr/>
        </p:nvSpPr>
        <p:spPr>
          <a:xfrm rot="16200000">
            <a:off x="2370057" y="3330018"/>
            <a:ext cx="348205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Sódio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16402A-482B-56EB-A7A6-36BC1A012A1F}"/>
              </a:ext>
            </a:extLst>
          </p:cNvPr>
          <p:cNvSpPr txBox="1"/>
          <p:nvPr/>
        </p:nvSpPr>
        <p:spPr>
          <a:xfrm rot="16200000">
            <a:off x="2577660" y="3258505"/>
            <a:ext cx="479301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Magnésio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5C829-C7EE-E5D3-725D-47C09233218A}"/>
              </a:ext>
            </a:extLst>
          </p:cNvPr>
          <p:cNvSpPr txBox="1"/>
          <p:nvPr/>
        </p:nvSpPr>
        <p:spPr>
          <a:xfrm rot="16200000">
            <a:off x="2854006" y="3276077"/>
            <a:ext cx="479301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Potássio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39FA3F-C27D-59BF-8E04-B799ED56331E}"/>
              </a:ext>
            </a:extLst>
          </p:cNvPr>
          <p:cNvSpPr txBox="1"/>
          <p:nvPr/>
        </p:nvSpPr>
        <p:spPr>
          <a:xfrm>
            <a:off x="985391" y="2275220"/>
            <a:ext cx="85483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50</a:t>
            </a:r>
            <a:endParaRPr lang="ru-RU" sz="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535993-297C-B221-AFE5-87DD2F44082F}"/>
              </a:ext>
            </a:extLst>
          </p:cNvPr>
          <p:cNvSpPr txBox="1"/>
          <p:nvPr/>
        </p:nvSpPr>
        <p:spPr>
          <a:xfrm>
            <a:off x="985391" y="2538077"/>
            <a:ext cx="85483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40</a:t>
            </a:r>
            <a:endParaRPr lang="ru-RU" sz="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6B6872-D110-7B70-68A1-7C9EF3131756}"/>
              </a:ext>
            </a:extLst>
          </p:cNvPr>
          <p:cNvSpPr txBox="1"/>
          <p:nvPr/>
        </p:nvSpPr>
        <p:spPr>
          <a:xfrm>
            <a:off x="985391" y="2792529"/>
            <a:ext cx="85483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30</a:t>
            </a:r>
            <a:endParaRPr lang="ru-RU" sz="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979956-310B-0AEF-4BBB-3772EE809301}"/>
              </a:ext>
            </a:extLst>
          </p:cNvPr>
          <p:cNvSpPr txBox="1"/>
          <p:nvPr/>
        </p:nvSpPr>
        <p:spPr>
          <a:xfrm>
            <a:off x="985391" y="3059509"/>
            <a:ext cx="85483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20</a:t>
            </a:r>
            <a:endParaRPr lang="ru-RU" sz="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BC2EE5-21F9-EB9F-20C1-68BEB10E0874}"/>
              </a:ext>
            </a:extLst>
          </p:cNvPr>
          <p:cNvSpPr txBox="1"/>
          <p:nvPr/>
        </p:nvSpPr>
        <p:spPr>
          <a:xfrm>
            <a:off x="985391" y="3314642"/>
            <a:ext cx="85483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10</a:t>
            </a:r>
            <a:endParaRPr lang="ru-RU" sz="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635B1D-44EB-2D61-9D62-B69C050DBC9A}"/>
              </a:ext>
            </a:extLst>
          </p:cNvPr>
          <p:cNvSpPr txBox="1"/>
          <p:nvPr/>
        </p:nvSpPr>
        <p:spPr>
          <a:xfrm>
            <a:off x="985391" y="3573974"/>
            <a:ext cx="85483" cy="61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400" b="1" i="0" u="none" strike="noStrike">
                <a:latin typeface="Times New Roman"/>
                <a:cs typeface="Times New Roman"/>
              </a:rPr>
              <a:t>0</a:t>
            </a:r>
            <a:endParaRPr lang="ru-RU" sz="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43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B9762E-35F2-CB74-BF61-DB6FFB82B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99" y="3617423"/>
            <a:ext cx="3405447" cy="255477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рисунок, графическая вста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CC22C25-0E5A-5A7F-D8C4-26EC97EA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62" y="4302789"/>
            <a:ext cx="3941064" cy="1403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AFA265-F6B4-5CAD-E672-AC38489A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Formas ativas de silício na natureza</a:t>
            </a:r>
            <a:endParaRPr lang="ru-RU">
              <a:solidFill>
                <a:srgbClr val="034A90"/>
              </a:solidFill>
            </a:endParaRPr>
          </a:p>
        </p:txBody>
      </p:sp>
      <p:pic>
        <p:nvPicPr>
          <p:cNvPr id="4" name="Picture 3" descr="mono1">
            <a:extLst>
              <a:ext uri="{FF2B5EF4-FFF2-40B4-BE49-F238E27FC236}">
                <a16:creationId xmlns:a16="http://schemas.microsoft.com/office/drawing/2014/main" id="{E98FDE44-2950-62CD-4719-1260129A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016" y="1488256"/>
            <a:ext cx="2326402" cy="253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D61AAE2-B63A-1E6D-FA69-C745519CDC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560" y="1797346"/>
            <a:ext cx="3016773" cy="32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D15FF-BD0E-BD95-91BF-4A8B5D4C14E1}"/>
              </a:ext>
            </a:extLst>
          </p:cNvPr>
          <p:cNvSpPr txBox="1"/>
          <p:nvPr/>
        </p:nvSpPr>
        <p:spPr>
          <a:xfrm>
            <a:off x="1068327" y="4536299"/>
            <a:ext cx="1811714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1800" b="1" i="0" u="none" strike="noStrike">
                <a:solidFill>
                  <a:srgbClr val="034A90"/>
                </a:solidFill>
                <a:latin typeface="Calibri"/>
              </a:rPr>
              <a:t>Ácido monossilícico</a:t>
            </a:r>
          </a:p>
          <a:p>
            <a:pPr rtl="0"/>
            <a:r>
              <a:rPr lang="pt" sz="1800" b="1" i="0" u="none" strike="noStrike">
                <a:solidFill>
                  <a:srgbClr val="034A90"/>
                </a:solidFill>
                <a:latin typeface="Calibri"/>
              </a:rPr>
              <a:t>(ácido ortosilícico)</a:t>
            </a:r>
            <a:endParaRPr lang="ru-RU" b="1">
              <a:solidFill>
                <a:srgbClr val="034A9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B5AA2-1501-7E63-02C4-8161DA73A8B1}"/>
              </a:ext>
            </a:extLst>
          </p:cNvPr>
          <p:cNvSpPr txBox="1"/>
          <p:nvPr/>
        </p:nvSpPr>
        <p:spPr>
          <a:xfrm>
            <a:off x="3601893" y="3860823"/>
            <a:ext cx="240937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1800" b="1" i="0" u="none" strike="noStrike">
                <a:solidFill>
                  <a:srgbClr val="034A90"/>
                </a:solidFill>
                <a:latin typeface="Calibri"/>
              </a:rPr>
              <a:t>Oligómeros de ácido silícico</a:t>
            </a:r>
            <a:endParaRPr lang="ru-RU" b="1">
              <a:solidFill>
                <a:srgbClr val="034A9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6B89B-8FD4-3D66-B677-323ED2A3611F}"/>
              </a:ext>
            </a:extLst>
          </p:cNvPr>
          <p:cNvSpPr txBox="1"/>
          <p:nvPr/>
        </p:nvSpPr>
        <p:spPr>
          <a:xfrm>
            <a:off x="6753496" y="1326629"/>
            <a:ext cx="16333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pt" sz="1800" b="1" i="0" u="none" strike="noStrike">
                <a:solidFill>
                  <a:srgbClr val="034A90"/>
                </a:solidFill>
                <a:latin typeface="Calibri"/>
              </a:rPr>
              <a:t>Ácido polissilícico</a:t>
            </a:r>
            <a:endParaRPr lang="ru-RU" b="1">
              <a:solidFill>
                <a:srgbClr val="034A9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82A1D-F191-C912-5143-9AE51F191D17}"/>
              </a:ext>
            </a:extLst>
          </p:cNvPr>
          <p:cNvSpPr txBox="1"/>
          <p:nvPr/>
        </p:nvSpPr>
        <p:spPr>
          <a:xfrm>
            <a:off x="1135002" y="5299262"/>
            <a:ext cx="14623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" sz="1800" b="1" i="0" u="none" strike="noStrike">
                <a:solidFill>
                  <a:srgbClr val="034A90"/>
                </a:solidFill>
                <a:latin typeface="Arial"/>
              </a:rPr>
              <a:t>H</a:t>
            </a:r>
            <a:r>
              <a:rPr lang="pt" sz="1800" b="1" i="0" u="none" strike="noStrike" baseline="-25000">
                <a:solidFill>
                  <a:srgbClr val="034A90"/>
                </a:solidFill>
                <a:latin typeface="Arial"/>
              </a:rPr>
              <a:t>4</a:t>
            </a:r>
            <a:r>
              <a:rPr lang="pt" sz="1800" b="1" i="0" u="none" strike="noStrike">
                <a:solidFill>
                  <a:srgbClr val="034A90"/>
                </a:solidFill>
                <a:latin typeface="Arial"/>
              </a:rPr>
              <a:t>SiO</a:t>
            </a:r>
            <a:r>
              <a:rPr lang="pt" sz="1800" b="1" i="0" u="none" strike="noStrike" baseline="-25000">
                <a:solidFill>
                  <a:srgbClr val="034A90"/>
                </a:solidFill>
                <a:latin typeface="Arial"/>
              </a:rPr>
              <a:t>4</a:t>
            </a:r>
            <a:endParaRPr lang="ru-RU" sz="1800" b="1">
              <a:solidFill>
                <a:srgbClr val="034A90"/>
              </a:solidFill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37E4EBD2-3862-4948-8B12-8D0392760B54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3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B8942-DAD1-F397-EE5C-880F685BF9B1}"/>
              </a:ext>
            </a:extLst>
          </p:cNvPr>
          <p:cNvSpPr txBox="1"/>
          <p:nvPr/>
        </p:nvSpPr>
        <p:spPr>
          <a:xfrm>
            <a:off x="10459499" y="3963392"/>
            <a:ext cx="118894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200" b="1" i="0" u="none" strike="noStrike">
                <a:latin typeface="Times New Roman"/>
                <a:cs typeface="Times New Roman"/>
              </a:rPr>
              <a:t>Compostos de organosilício</a:t>
            </a:r>
            <a:endParaRPr lang="ru-RU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5A7F1-3457-0E20-89C5-7B1BC993C58D}"/>
              </a:ext>
            </a:extLst>
          </p:cNvPr>
          <p:cNvSpPr txBox="1"/>
          <p:nvPr/>
        </p:nvSpPr>
        <p:spPr>
          <a:xfrm>
            <a:off x="2731904" y="5339787"/>
            <a:ext cx="118894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000" b="0" i="0" u="none" strike="noStrike">
                <a:latin typeface="Times New Roman"/>
                <a:cs typeface="Times New Roman"/>
              </a:rPr>
              <a:t>Dímero</a:t>
            </a:r>
            <a:endParaRPr 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5EAE9-5C30-D612-4C26-93221F0EA396}"/>
              </a:ext>
            </a:extLst>
          </p:cNvPr>
          <p:cNvSpPr txBox="1"/>
          <p:nvPr/>
        </p:nvSpPr>
        <p:spPr>
          <a:xfrm>
            <a:off x="4183829" y="5339787"/>
            <a:ext cx="1188942" cy="25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000" b="0" i="0" u="none" strike="noStrike">
                <a:latin typeface="Times New Roman"/>
                <a:cs typeface="Times New Roman"/>
              </a:rPr>
              <a:t>Trímero</a:t>
            </a:r>
            <a:endParaRPr lang="ru-RU" sz="120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D0CCD-52EC-F3C1-74EC-797151639A94}"/>
              </a:ext>
            </a:extLst>
          </p:cNvPr>
          <p:cNvSpPr txBox="1"/>
          <p:nvPr/>
        </p:nvSpPr>
        <p:spPr>
          <a:xfrm>
            <a:off x="5660623" y="5339787"/>
            <a:ext cx="118894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000" b="0" i="0" u="none" strike="noStrike">
                <a:latin typeface="Times New Roman"/>
                <a:cs typeface="Times New Roman"/>
              </a:rPr>
              <a:t>Tetrámero</a:t>
            </a:r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2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3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рисунок, зарисовка, линия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5BBDF0D-6737-CB1A-8E99-E0CDD8999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1" y="1946143"/>
            <a:ext cx="6938786" cy="4337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AFC61-FB9F-5FC6-FFB2-66BFCC4E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Absorção de silício pelas plantas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689A8-37A3-8139-DDDD-89C3805C118F}"/>
              </a:ext>
            </a:extLst>
          </p:cNvPr>
          <p:cNvSpPr/>
          <p:nvPr/>
        </p:nvSpPr>
        <p:spPr>
          <a:xfrm>
            <a:off x="1907316" y="1943100"/>
            <a:ext cx="1588359" cy="4343400"/>
          </a:xfrm>
          <a:prstGeom prst="rect">
            <a:avLst/>
          </a:prstGeom>
          <a:solidFill>
            <a:srgbClr val="92D05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6" name="Объект 1">
            <a:extLst>
              <a:ext uri="{FF2B5EF4-FFF2-40B4-BE49-F238E27FC236}">
                <a16:creationId xmlns:a16="http://schemas.microsoft.com/office/drawing/2014/main" id="{F6E000AF-A625-1F94-9F39-D65E890274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410009"/>
              </p:ext>
            </p:extLst>
          </p:nvPr>
        </p:nvGraphicFramePr>
        <p:xfrm>
          <a:off x="8005746" y="1982707"/>
          <a:ext cx="3443303" cy="4371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Ðèñóíîê" r:id="rId3" imgW="4331231" imgH="5499503" progId="Word.Picture.8">
                  <p:embed/>
                </p:oleObj>
              </mc:Choice>
              <mc:Fallback>
                <p:oleObj name="Ðèñóíîê" r:id="rId3" imgW="4331231" imgH="5499503" progId="Word.Picture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005746" y="1982707"/>
                        <a:ext cx="3443303" cy="4371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737014-A3EE-4F69-9DE4-9791F5407235}"/>
              </a:ext>
            </a:extLst>
          </p:cNvPr>
          <p:cNvSpPr txBox="1"/>
          <p:nvPr/>
        </p:nvSpPr>
        <p:spPr>
          <a:xfrm>
            <a:off x="1746056" y="1244999"/>
            <a:ext cx="454996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800" b="1" i="0" u="none" strike="noStrike" dirty="0">
                <a:solidFill>
                  <a:srgbClr val="034A90"/>
                </a:solidFill>
                <a:latin typeface="Calibri"/>
              </a:rPr>
              <a:t>Composição elementar total das cinzas de plantas (plantas cultivadas - cor verde)</a:t>
            </a:r>
            <a:endParaRPr lang="ru-RU" b="1" dirty="0">
              <a:solidFill>
                <a:srgbClr val="034A9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F9F7E-6F28-21E1-3323-16A40BEEDB38}"/>
              </a:ext>
            </a:extLst>
          </p:cNvPr>
          <p:cNvSpPr txBox="1"/>
          <p:nvPr/>
        </p:nvSpPr>
        <p:spPr>
          <a:xfrm>
            <a:off x="7366466" y="1278682"/>
            <a:ext cx="4721861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" sz="1600" b="1" i="0" u="none" strike="noStrike" dirty="0">
                <a:solidFill>
                  <a:srgbClr val="034A90"/>
                </a:solidFill>
                <a:latin typeface="Calibri"/>
              </a:rPr>
              <a:t>Absorção de nutrientes (kg/ha) de arroz com rendimento de grãos de 5 toneladas/ha (ELISA,</a:t>
            </a:r>
            <a:r>
              <a:rPr lang="pt" sz="1600" b="1" i="0" u="none" strike="noStrike" dirty="0">
                <a:solidFill>
                  <a:srgbClr val="034A90"/>
                </a:solidFill>
                <a:latin typeface="Arial"/>
              </a:rPr>
              <a:t> </a:t>
            </a:r>
            <a:r>
              <a:rPr lang="pt" sz="1400" b="1" i="0" u="none" strike="noStrike" dirty="0">
                <a:solidFill>
                  <a:srgbClr val="034A90"/>
                </a:solidFill>
                <a:latin typeface="Arial"/>
              </a:rPr>
              <a:t>1992)</a:t>
            </a:r>
            <a:r>
              <a:rPr lang="pt" sz="1600" b="1" i="0" u="none" strike="noStrike" dirty="0">
                <a:solidFill>
                  <a:srgbClr val="034A90"/>
                </a:solidFill>
                <a:latin typeface="Calibri"/>
              </a:rPr>
              <a:t>.</a:t>
            </a:r>
            <a:endParaRPr lang="ru-RU" sz="1600" dirty="0">
              <a:solidFill>
                <a:srgbClr val="034A90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E3D56278-3EE6-463D-89B1-0B2ABCFCF427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4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3EF1F-B15A-ABC3-2168-E257A8228308}"/>
              </a:ext>
            </a:extLst>
          </p:cNvPr>
          <p:cNvSpPr txBox="1"/>
          <p:nvPr/>
        </p:nvSpPr>
        <p:spPr>
          <a:xfrm>
            <a:off x="1158240" y="2153920"/>
            <a:ext cx="1336040" cy="292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300" b="0" i="0" u="none" strike="noStrike">
                <a:latin typeface="Arial"/>
                <a:cs typeface="Arial"/>
              </a:rPr>
              <a:t>% de cinzas</a:t>
            </a:r>
            <a:endParaRPr lang="ru-RU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4E185-FE9F-D8CB-A585-6D5E3918B4BF}"/>
              </a:ext>
            </a:extLst>
          </p:cNvPr>
          <p:cNvSpPr txBox="1"/>
          <p:nvPr/>
        </p:nvSpPr>
        <p:spPr>
          <a:xfrm>
            <a:off x="5423026" y="6080104"/>
            <a:ext cx="2123822" cy="292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1300" b="0" i="0" u="none" strike="noStrike" dirty="0">
                <a:latin typeface="Arial"/>
                <a:cs typeface="Arial"/>
              </a:rPr>
              <a:t>% de cinzas nas plantas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05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снимок экрана, текст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545E3302-B0F7-8B9D-2B80-FD595B14B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8" y="1513166"/>
            <a:ext cx="5180952" cy="4038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B924C-F10D-F986-A4CC-DCF89D67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Lixiviação de silício de solos cultivados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3AFA6-9C07-CB18-CCAA-91B696B0A0B3}"/>
              </a:ext>
            </a:extLst>
          </p:cNvPr>
          <p:cNvSpPr txBox="1"/>
          <p:nvPr/>
        </p:nvSpPr>
        <p:spPr>
          <a:xfrm>
            <a:off x="6284391" y="1522159"/>
            <a:ext cx="5125178" cy="37740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pt" sz="2000" b="0" i="0" u="none" strike="noStrike" dirty="0">
                <a:solidFill>
                  <a:srgbClr val="034A90"/>
                </a:solidFill>
                <a:latin typeface="Calibri"/>
                <a:cs typeface="Times New Roman"/>
              </a:rPr>
              <a:t>Cerca de</a:t>
            </a:r>
            <a:r>
              <a:rPr lang="pt" sz="2000" b="1" i="0" u="none" strike="noStrike" dirty="0">
                <a:solidFill>
                  <a:srgbClr val="034A90"/>
                </a:solidFill>
                <a:latin typeface="Calibri"/>
                <a:cs typeface="Times New Roman"/>
              </a:rPr>
              <a:t> 210 a 220 milhões de toneladas </a:t>
            </a:r>
            <a:r>
              <a:rPr lang="pt" sz="2000" b="0" i="0" u="none" strike="noStrike" dirty="0">
                <a:solidFill>
                  <a:srgbClr val="034A90"/>
                </a:solidFill>
                <a:latin typeface="Calibri"/>
                <a:cs typeface="Times New Roman"/>
              </a:rPr>
              <a:t>de silício disponível para as plantas são lixiviadas dos solos a cada ano.</a:t>
            </a:r>
            <a:r>
              <a:rPr lang="pt" sz="2000" b="0" i="0" u="none" strike="noStrike" dirty="0">
                <a:solidFill>
                  <a:srgbClr val="034A90"/>
                </a:solidFill>
                <a:latin typeface="Calibri"/>
              </a:rPr>
              <a:t> </a:t>
            </a:r>
          </a:p>
          <a:p>
            <a:pPr rtl="0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pt" sz="2000" b="0" i="0" u="none" strike="noStrike" dirty="0">
                <a:solidFill>
                  <a:srgbClr val="034A90"/>
                </a:solidFill>
                <a:latin typeface="Calibri"/>
              </a:rPr>
              <a:t>As culturas assimilam entre </a:t>
            </a:r>
            <a:r>
              <a:rPr lang="pt" sz="2000" b="1" i="0" u="none" strike="noStrike" dirty="0">
                <a:solidFill>
                  <a:srgbClr val="034A90"/>
                </a:solidFill>
                <a:latin typeface="Calibri"/>
              </a:rPr>
              <a:t>70 e 700 kg de silício por hectárea.</a:t>
            </a:r>
          </a:p>
          <a:p>
            <a:pPr>
              <a:lnSpc>
                <a:spcPct val="90000"/>
              </a:lnSpc>
              <a:defRPr/>
            </a:pPr>
            <a:r>
              <a:rPr lang="pt" sz="2000" b="0" i="0" u="none" strike="noStrike" dirty="0">
                <a:solidFill>
                  <a:srgbClr val="034A90"/>
                </a:solidFill>
                <a:latin typeface="Calibri"/>
              </a:rPr>
              <a:t>Isso leva à meteorização acelerada de minerais, à despolimerização de ácidos polissilícicos, ao comportamento alterado de P, Al, metais pesados, Fe e Mn, à degradação de compostos húmicos no solo, ao aumento dos processos de erosão, à redução da população microbiana e</a:t>
            </a:r>
            <a:r>
              <a:rPr lang="ru-RU" sz="2000" dirty="0"/>
              <a:t> </a:t>
            </a:r>
            <a:r>
              <a:rPr lang="pt" sz="2000" b="0" i="0" u="none" strike="noStrike" dirty="0">
                <a:solidFill>
                  <a:srgbClr val="034A90"/>
                </a:solidFill>
              </a:rPr>
              <a:t>à</a:t>
            </a:r>
            <a:r>
              <a:rPr lang="ru-RU" sz="2000" dirty="0"/>
              <a:t> </a:t>
            </a:r>
            <a:r>
              <a:rPr lang="pt" sz="2000" b="0" i="0" u="none" strike="noStrike" dirty="0">
                <a:solidFill>
                  <a:srgbClr val="034A90"/>
                </a:solidFill>
                <a:latin typeface="Calibri"/>
              </a:rPr>
              <a:t>redução da entrada de silício nas plantas.</a:t>
            </a:r>
            <a:endParaRPr lang="ru-RU" sz="2000" dirty="0">
              <a:solidFill>
                <a:srgbClr val="034A90"/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212636C-80CD-42B8-91CF-2BBCB0016297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5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0BB16-39E5-E074-7D4E-A97B61C8939F}"/>
              </a:ext>
            </a:extLst>
          </p:cNvPr>
          <p:cNvSpPr txBox="1"/>
          <p:nvPr/>
        </p:nvSpPr>
        <p:spPr>
          <a:xfrm rot="16200000">
            <a:off x="-1242127" y="2968384"/>
            <a:ext cx="4414345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600" b="1" i="0" u="none" strike="noStrike">
                <a:solidFill>
                  <a:srgbClr val="595959"/>
                </a:solidFill>
                <a:latin typeface="Arial"/>
                <a:cs typeface="Arial"/>
              </a:rPr>
              <a:t>Lixiviação do solo, kg/ha</a:t>
            </a:r>
            <a:endParaRPr lang="ru-RU" sz="1600" b="1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9785C-4CE5-ADB5-542F-6AFF40A312EA}"/>
              </a:ext>
            </a:extLst>
          </p:cNvPr>
          <p:cNvSpPr txBox="1"/>
          <p:nvPr/>
        </p:nvSpPr>
        <p:spPr>
          <a:xfrm>
            <a:off x="3596004" y="5296217"/>
            <a:ext cx="60894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200" b="1" i="0" u="none" strike="noStrike" dirty="0">
                <a:solidFill>
                  <a:srgbClr val="525252"/>
                </a:solidFill>
                <a:latin typeface="Arial"/>
                <a:cs typeface="Arial"/>
              </a:rPr>
              <a:t>máx.</a:t>
            </a:r>
            <a:endParaRPr lang="ru-RU" sz="1200" b="1" dirty="0">
              <a:solidFill>
                <a:srgbClr val="525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EA982-2349-897C-87AB-BFFE4DB620D1}"/>
              </a:ext>
            </a:extLst>
          </p:cNvPr>
          <p:cNvSpPr txBox="1"/>
          <p:nvPr/>
        </p:nvSpPr>
        <p:spPr>
          <a:xfrm>
            <a:off x="3041343" y="5296217"/>
            <a:ext cx="503364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" sz="1200" b="1" i="0" u="none" strike="noStrike" dirty="0">
                <a:solidFill>
                  <a:srgbClr val="585858"/>
                </a:solidFill>
                <a:latin typeface="Arial"/>
                <a:cs typeface="Arial"/>
              </a:rPr>
              <a:t>min. </a:t>
            </a:r>
            <a:endParaRPr lang="ru-RU" sz="1200" dirty="0">
              <a:solidFill>
                <a:srgbClr val="5858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52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Изображение выглядит как домашнее растение, растение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20C6C50-1886-F956-F1FF-CFB6ACD40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69" y="1232390"/>
            <a:ext cx="5993535" cy="511514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5B2ACFC-9782-9A1B-2577-24A480512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83" y="1238889"/>
            <a:ext cx="4666667" cy="511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5D468-ED96-3A0B-D116-EAF3C16DD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Silício e formação do sistema radicular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5D91D25-FA3A-4A40-B1A1-C688C0B89ABD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6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7A234-587B-B02D-4657-32F0AF291042}"/>
              </a:ext>
            </a:extLst>
          </p:cNvPr>
          <p:cNvSpPr txBox="1"/>
          <p:nvPr/>
        </p:nvSpPr>
        <p:spPr>
          <a:xfrm>
            <a:off x="7007860" y="1405048"/>
            <a:ext cx="61689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>
                <a:solidFill>
                  <a:srgbClr val="8A8A8A"/>
                </a:solidFill>
                <a:latin typeface="Arial"/>
                <a:cs typeface="Arial"/>
              </a:rPr>
              <a:t>epiderme</a:t>
            </a:r>
            <a:endParaRPr lang="ru-RU" sz="110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878A7-85B1-351D-A1AB-6F50B05E4299}"/>
              </a:ext>
            </a:extLst>
          </p:cNvPr>
          <p:cNvSpPr txBox="1"/>
          <p:nvPr/>
        </p:nvSpPr>
        <p:spPr>
          <a:xfrm>
            <a:off x="6982460" y="1834192"/>
            <a:ext cx="93439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>
                <a:solidFill>
                  <a:srgbClr val="8A8A8A"/>
                </a:solidFill>
                <a:latin typeface="Arial"/>
                <a:cs typeface="Arial"/>
              </a:rPr>
              <a:t>tecido vascular</a:t>
            </a:r>
            <a:endParaRPr lang="ru-RU" sz="1050">
              <a:solidFill>
                <a:srgbClr val="8A8A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D7215-34D4-2BC2-ECE4-F749D74B31DF}"/>
              </a:ext>
            </a:extLst>
          </p:cNvPr>
          <p:cNvSpPr txBox="1"/>
          <p:nvPr/>
        </p:nvSpPr>
        <p:spPr>
          <a:xfrm>
            <a:off x="7028180" y="2248292"/>
            <a:ext cx="37559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>
                <a:solidFill>
                  <a:srgbClr val="8A8A8A"/>
                </a:solidFill>
                <a:latin typeface="Arial"/>
                <a:cs typeface="Arial"/>
              </a:rPr>
              <a:t>córtex</a:t>
            </a:r>
            <a:endParaRPr lang="ru-RU" sz="105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962FEE-7E41-B53C-8D81-F5E7DFDCA8F4}"/>
              </a:ext>
            </a:extLst>
          </p:cNvPr>
          <p:cNvSpPr txBox="1"/>
          <p:nvPr/>
        </p:nvSpPr>
        <p:spPr>
          <a:xfrm>
            <a:off x="6953088" y="3141066"/>
            <a:ext cx="72644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 dirty="0">
                <a:solidFill>
                  <a:srgbClr val="8A8A8A"/>
                </a:solidFill>
                <a:latin typeface="Arial"/>
                <a:cs typeface="Arial"/>
              </a:rPr>
              <a:t>endoderme</a:t>
            </a:r>
            <a:endParaRPr lang="ru-RU" sz="1050" dirty="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3A1A7A-0859-9371-2D4F-3265655DCB94}"/>
              </a:ext>
            </a:extLst>
          </p:cNvPr>
          <p:cNvSpPr txBox="1"/>
          <p:nvPr/>
        </p:nvSpPr>
        <p:spPr>
          <a:xfrm>
            <a:off x="7023100" y="3572894"/>
            <a:ext cx="74676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>
                <a:solidFill>
                  <a:srgbClr val="8A8A8A"/>
                </a:solidFill>
                <a:latin typeface="Arial"/>
                <a:cs typeface="Arial"/>
              </a:rPr>
              <a:t>procâmbio</a:t>
            </a:r>
            <a:endParaRPr lang="ru-RU" sz="105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1DB66A-2093-574E-F04D-959FC9A512CD}"/>
              </a:ext>
            </a:extLst>
          </p:cNvPr>
          <p:cNvSpPr txBox="1"/>
          <p:nvPr/>
        </p:nvSpPr>
        <p:spPr>
          <a:xfrm>
            <a:off x="6982460" y="3928909"/>
            <a:ext cx="1046480" cy="1161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 dirty="0">
                <a:solidFill>
                  <a:srgbClr val="8A8A8A"/>
                </a:solidFill>
                <a:latin typeface="Arial"/>
                <a:cs typeface="Arial"/>
              </a:rPr>
              <a:t>meristema principal</a:t>
            </a:r>
            <a:endParaRPr lang="ru-RU" sz="1050" dirty="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D9809-F6D0-96AB-54A4-63657876438D}"/>
              </a:ext>
            </a:extLst>
          </p:cNvPr>
          <p:cNvSpPr txBox="1"/>
          <p:nvPr/>
        </p:nvSpPr>
        <p:spPr>
          <a:xfrm>
            <a:off x="6903720" y="4435011"/>
            <a:ext cx="72103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 spc="-30" dirty="0">
                <a:solidFill>
                  <a:srgbClr val="8A8A8A"/>
                </a:solidFill>
                <a:latin typeface="Arial"/>
                <a:cs typeface="Arial"/>
              </a:rPr>
              <a:t>protoderme</a:t>
            </a:r>
            <a:endParaRPr lang="ru-RU" sz="1050" spc="-30" dirty="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93F34-6F3F-3028-7262-7938246EEA85}"/>
              </a:ext>
            </a:extLst>
          </p:cNvPr>
          <p:cNvSpPr txBox="1"/>
          <p:nvPr/>
        </p:nvSpPr>
        <p:spPr>
          <a:xfrm>
            <a:off x="7128588" y="4802906"/>
            <a:ext cx="788268" cy="198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 dirty="0">
                <a:solidFill>
                  <a:srgbClr val="8A8A8A"/>
                </a:solidFill>
                <a:latin typeface="Arial"/>
                <a:cs typeface="Arial"/>
              </a:rPr>
              <a:t>meristema apical</a:t>
            </a:r>
            <a:endParaRPr lang="ru-RU" sz="1050" dirty="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D7E062-3461-3903-BF9E-C836D76AC957}"/>
              </a:ext>
            </a:extLst>
          </p:cNvPr>
          <p:cNvSpPr txBox="1"/>
          <p:nvPr/>
        </p:nvSpPr>
        <p:spPr>
          <a:xfrm>
            <a:off x="6690360" y="5311596"/>
            <a:ext cx="1320800" cy="2008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 spc="-20" dirty="0">
                <a:solidFill>
                  <a:srgbClr val="8A8A8A"/>
                </a:solidFill>
                <a:latin typeface="Arial"/>
                <a:cs typeface="Arial"/>
              </a:rPr>
              <a:t>centro de repouso</a:t>
            </a:r>
            <a:endParaRPr lang="ru-RU" sz="1050" spc="-20" dirty="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A96B69-CCC0-B77A-6635-06CBD0B6301B}"/>
              </a:ext>
            </a:extLst>
          </p:cNvPr>
          <p:cNvSpPr txBox="1"/>
          <p:nvPr/>
        </p:nvSpPr>
        <p:spPr>
          <a:xfrm>
            <a:off x="7023100" y="5584552"/>
            <a:ext cx="48514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000" b="0" i="0" u="none" strike="noStrike">
                <a:solidFill>
                  <a:srgbClr val="8A8A8A"/>
                </a:solidFill>
                <a:latin typeface="Arial"/>
                <a:cs typeface="Arial"/>
              </a:rPr>
              <a:t>coifa</a:t>
            </a:r>
            <a:endParaRPr lang="ru-RU" sz="1050">
              <a:solidFill>
                <a:srgbClr val="8A8A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B0325-FE8D-3F9C-B9A7-29CEE491EE37}"/>
              </a:ext>
            </a:extLst>
          </p:cNvPr>
          <p:cNvSpPr txBox="1"/>
          <p:nvPr/>
        </p:nvSpPr>
        <p:spPr>
          <a:xfrm rot="159671">
            <a:off x="4701971" y="5628360"/>
            <a:ext cx="628752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Controle</a:t>
            </a:r>
            <a:endParaRPr 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0B458-4874-2125-99FF-640DF6B3539D}"/>
              </a:ext>
            </a:extLst>
          </p:cNvPr>
          <p:cNvSpPr txBox="1"/>
          <p:nvPr/>
        </p:nvSpPr>
        <p:spPr>
          <a:xfrm rot="21437604">
            <a:off x="5892662" y="5653802"/>
            <a:ext cx="456951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SiO</a:t>
            </a:r>
            <a:r>
              <a:rPr lang="pt" sz="1200" b="1" i="0" u="none" strike="noStrike" baseline="-25000">
                <a:latin typeface="Times New Roman"/>
                <a:cs typeface="Times New Roman"/>
              </a:rPr>
              <a:t>2</a:t>
            </a:r>
            <a:endParaRPr lang="ru-RU" sz="14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3F654-963B-6AAF-B545-F9B244B4E426}"/>
              </a:ext>
            </a:extLst>
          </p:cNvPr>
          <p:cNvSpPr txBox="1"/>
          <p:nvPr/>
        </p:nvSpPr>
        <p:spPr>
          <a:xfrm>
            <a:off x="2893695" y="5693029"/>
            <a:ext cx="26716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Si</a:t>
            </a:r>
            <a:endParaRPr lang="ru-RU" sz="1400" b="1" baseline="-2500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87372-5E27-3CDE-E7A0-FA4DF9FD7D24}"/>
              </a:ext>
            </a:extLst>
          </p:cNvPr>
          <p:cNvSpPr txBox="1"/>
          <p:nvPr/>
        </p:nvSpPr>
        <p:spPr>
          <a:xfrm>
            <a:off x="1372128" y="5681726"/>
            <a:ext cx="628752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Controle</a:t>
            </a:r>
            <a:endParaRPr lang="ru-RU" sz="14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D951C2-90DD-D17C-9581-DA893D2920FB}"/>
              </a:ext>
            </a:extLst>
          </p:cNvPr>
          <p:cNvSpPr txBox="1"/>
          <p:nvPr/>
        </p:nvSpPr>
        <p:spPr>
          <a:xfrm rot="21388996">
            <a:off x="1903095" y="3687521"/>
            <a:ext cx="442254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900" b="1" i="0" u="none" strike="noStrike">
                <a:latin typeface="Times New Roman"/>
                <a:cs typeface="Times New Roman"/>
              </a:rPr>
              <a:t>Controle</a:t>
            </a:r>
            <a:endParaRPr lang="ru-RU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36993B-EB30-F43E-5BD7-D4BC6E06742A}"/>
              </a:ext>
            </a:extLst>
          </p:cNvPr>
          <p:cNvSpPr txBox="1"/>
          <p:nvPr/>
        </p:nvSpPr>
        <p:spPr>
          <a:xfrm rot="173639">
            <a:off x="2818652" y="3627780"/>
            <a:ext cx="417250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900" b="1" i="0" u="none" strike="noStrike">
                <a:latin typeface="Times New Roman"/>
                <a:cs typeface="Times New Roman"/>
              </a:rPr>
              <a:t>Pro-Sil</a:t>
            </a:r>
            <a:endParaRPr lang="ru-RU" sz="10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00FC24-331A-C226-3DB9-5A22E01F7AE6}"/>
              </a:ext>
            </a:extLst>
          </p:cNvPr>
          <p:cNvSpPr txBox="1"/>
          <p:nvPr/>
        </p:nvSpPr>
        <p:spPr>
          <a:xfrm>
            <a:off x="3349730" y="3587248"/>
            <a:ext cx="408984" cy="2713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80000"/>
              </a:lnSpc>
            </a:pPr>
            <a:r>
              <a:rPr lang="pt" sz="700" b="1" i="0" u="none" strike="noStrike" dirty="0">
                <a:latin typeface="Times New Roman"/>
                <a:cs typeface="Times New Roman"/>
              </a:rPr>
              <a:t>4 toneladas/ha</a:t>
            </a:r>
            <a:endParaRPr lang="ru-RU" sz="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7FB7D-9125-2D91-AD4E-F3BF0BA6E0E1}"/>
              </a:ext>
            </a:extLst>
          </p:cNvPr>
          <p:cNvSpPr txBox="1"/>
          <p:nvPr/>
        </p:nvSpPr>
        <p:spPr>
          <a:xfrm>
            <a:off x="1899263" y="1367841"/>
            <a:ext cx="1588140" cy="323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>
              <a:spcAft>
                <a:spcPts val="600"/>
              </a:spcAft>
            </a:pPr>
            <a:r>
              <a:rPr lang="pt" sz="800" b="1" i="0" u="none" strike="noStrike">
                <a:latin typeface="Times New Roman"/>
                <a:cs typeface="Times New Roman"/>
              </a:rPr>
              <a:t>Native entisol (série Pompano)</a:t>
            </a:r>
          </a:p>
          <a:p>
            <a:pPr algn="ctr" rtl="0"/>
            <a:r>
              <a:rPr lang="pt" sz="800" b="1" i="0" u="none" strike="noStrike">
                <a:latin typeface="Times New Roman"/>
                <a:cs typeface="Times New Roman"/>
              </a:rPr>
              <a:t>05/10/00</a:t>
            </a:r>
            <a:endParaRPr lang="ru-RU" sz="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92B0B-9107-34CB-C062-C9BFFD7980A1}"/>
              </a:ext>
            </a:extLst>
          </p:cNvPr>
          <p:cNvSpPr txBox="1"/>
          <p:nvPr/>
        </p:nvSpPr>
        <p:spPr>
          <a:xfrm rot="21362830">
            <a:off x="4825504" y="3567482"/>
            <a:ext cx="417250" cy="923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Times New Roman"/>
                <a:cs typeface="Times New Roman"/>
              </a:rPr>
              <a:t>Controle</a:t>
            </a:r>
            <a:endParaRPr lang="ru-RU" sz="7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0CFB7B-421B-2202-574C-1871CD474C6C}"/>
              </a:ext>
            </a:extLst>
          </p:cNvPr>
          <p:cNvSpPr txBox="1"/>
          <p:nvPr/>
        </p:nvSpPr>
        <p:spPr>
          <a:xfrm rot="21234520">
            <a:off x="6148532" y="3507043"/>
            <a:ext cx="203847" cy="923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Times New Roman"/>
                <a:cs typeface="Times New Roman"/>
              </a:rPr>
              <a:t>SiO</a:t>
            </a:r>
            <a:r>
              <a:rPr lang="pt" sz="600" b="1" i="0" u="none" strike="noStrike" baseline="-25000">
                <a:latin typeface="Times New Roman"/>
                <a:cs typeface="Times New Roman"/>
              </a:rPr>
              <a:t>2</a:t>
            </a:r>
            <a:endParaRPr lang="ru-RU" sz="6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58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рисунок, зарисовка, Детское искусство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71CB31D-75C9-7051-5568-94CA03679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35" y="1822156"/>
            <a:ext cx="5400675" cy="360045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O papel do silício na proteção mecânica das plantas</a:t>
            </a:r>
            <a:endParaRPr lang="ru-RU">
              <a:solidFill>
                <a:srgbClr val="034A90"/>
              </a:solidFill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02EA9490-E1E8-B8CB-5C91-03B9E459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5461" y="1743359"/>
            <a:ext cx="2720015" cy="35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160B98-7AF9-954F-3878-93B7FFC82D94}"/>
              </a:ext>
            </a:extLst>
          </p:cNvPr>
          <p:cNvSpPr txBox="1"/>
          <p:nvPr/>
        </p:nvSpPr>
        <p:spPr>
          <a:xfrm>
            <a:off x="731982" y="1747238"/>
            <a:ext cx="2426160" cy="42065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" sz="1600" b="0" i="0" u="sng" strike="noStrike" dirty="0">
                <a:solidFill>
                  <a:srgbClr val="034A90"/>
                </a:solidFill>
                <a:latin typeface="Calibri"/>
              </a:rPr>
              <a:t>Sir Humphrey Davy</a:t>
            </a:r>
            <a:r>
              <a:rPr lang="pt" sz="1600" b="0" i="0" u="none" strike="noStrike" dirty="0">
                <a:solidFill>
                  <a:srgbClr val="034A90"/>
                </a:solidFill>
                <a:latin typeface="Calibri"/>
              </a:rPr>
              <a:t> (1778-1829), cientista da Grã-Bretanha.</a:t>
            </a:r>
          </a:p>
          <a:p>
            <a:pPr rtl="0"/>
            <a:r>
              <a:rPr lang="pt" sz="1600" b="0" i="0" u="none" strike="noStrike" dirty="0">
                <a:solidFill>
                  <a:srgbClr val="034A90"/>
                </a:solidFill>
                <a:latin typeface="Calibri"/>
              </a:rPr>
              <a:t>"A epiderme das plantas, que contém silício, fornece suporte, protege o córtex contra danos causados por insetos e parece fazer parte da estrutura dessas plantas vulneráveis (</a:t>
            </a:r>
            <a:r>
              <a:rPr lang="pt" sz="1600" b="0" i="1" u="none" strike="noStrike" dirty="0">
                <a:solidFill>
                  <a:srgbClr val="034A90"/>
                </a:solidFill>
                <a:latin typeface="Calibri"/>
              </a:rPr>
              <a:t>cereai</a:t>
            </a:r>
            <a:r>
              <a:rPr lang="pt" sz="1600" b="0" i="0" u="none" strike="noStrike" dirty="0">
                <a:solidFill>
                  <a:srgbClr val="034A90"/>
                </a:solidFill>
                <a:latin typeface="Calibri"/>
              </a:rPr>
              <a:t>s e</a:t>
            </a:r>
            <a:r>
              <a:rPr lang="pt" sz="1600" b="0" i="1" u="none" strike="noStrike" dirty="0">
                <a:solidFill>
                  <a:srgbClr val="034A90"/>
                </a:solidFill>
                <a:latin typeface="Calibri"/>
              </a:rPr>
              <a:t> cavalinhas</a:t>
            </a:r>
            <a:r>
              <a:rPr lang="pt" sz="1600" b="0" i="0" u="none" strike="noStrike" dirty="0">
                <a:solidFill>
                  <a:srgbClr val="034A90"/>
                </a:solidFill>
                <a:latin typeface="Calibri"/>
              </a:rPr>
              <a:t>), de forma análoga à função desempenhada pela concha dos crustáceos no reino animal." Elementos de Química Estrutural (1814).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0ABC6C-D1F0-4930-90B2-7612209158E7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7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3B39F-9A23-919F-E0B2-C11C7CFBDE8B}"/>
              </a:ext>
            </a:extLst>
          </p:cNvPr>
          <p:cNvSpPr txBox="1"/>
          <p:nvPr/>
        </p:nvSpPr>
        <p:spPr>
          <a:xfrm>
            <a:off x="6144614" y="2270481"/>
            <a:ext cx="447245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cutícula</a:t>
            </a:r>
            <a:endParaRPr lang="ru-RU" sz="11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EE869-5A57-6915-6882-E5194103CB68}"/>
              </a:ext>
            </a:extLst>
          </p:cNvPr>
          <p:cNvSpPr txBox="1"/>
          <p:nvPr/>
        </p:nvSpPr>
        <p:spPr>
          <a:xfrm>
            <a:off x="6071235" y="2463106"/>
            <a:ext cx="594005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epiderme</a:t>
            </a:r>
            <a:endParaRPr lang="ru-RU" sz="105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F41DF-0E50-18DD-1316-E7C0413C1B71}"/>
              </a:ext>
            </a:extLst>
          </p:cNvPr>
          <p:cNvSpPr txBox="1"/>
          <p:nvPr/>
        </p:nvSpPr>
        <p:spPr>
          <a:xfrm>
            <a:off x="6314907" y="2074141"/>
            <a:ext cx="754194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800" b="0" i="0" u="none" strike="noStrike" dirty="0">
                <a:latin typeface="Times New Roman"/>
                <a:cs typeface="Times New Roman"/>
              </a:rPr>
              <a:t>esporo de fungo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0E54B-B2CD-4F82-6E7F-0191A10C9DC0}"/>
              </a:ext>
            </a:extLst>
          </p:cNvPr>
          <p:cNvSpPr txBox="1"/>
          <p:nvPr/>
        </p:nvSpPr>
        <p:spPr>
          <a:xfrm>
            <a:off x="7785736" y="2049375"/>
            <a:ext cx="260328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800" b="0" i="0" u="none" strike="noStrike" dirty="0">
                <a:latin typeface="Times New Roman"/>
                <a:cs typeface="Times New Roman"/>
              </a:rPr>
              <a:t>hifa</a:t>
            </a:r>
            <a:endParaRPr lang="ru-RU" sz="7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62FED-B4C6-612C-224B-4C6B84CA99EB}"/>
              </a:ext>
            </a:extLst>
          </p:cNvPr>
          <p:cNvSpPr txBox="1"/>
          <p:nvPr/>
        </p:nvSpPr>
        <p:spPr>
          <a:xfrm>
            <a:off x="8656321" y="2025920"/>
            <a:ext cx="767746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800" b="0" i="0" u="none" strike="noStrike" dirty="0">
                <a:latin typeface="Times New Roman"/>
                <a:cs typeface="Times New Roman"/>
              </a:rPr>
              <a:t>esporo de fungo</a:t>
            </a:r>
            <a:endParaRPr lang="ru-RU" sz="7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088ED-6CDA-9032-5403-32536C37AE67}"/>
              </a:ext>
            </a:extLst>
          </p:cNvPr>
          <p:cNvSpPr txBox="1"/>
          <p:nvPr/>
        </p:nvSpPr>
        <p:spPr>
          <a:xfrm>
            <a:off x="10026402" y="2025920"/>
            <a:ext cx="260328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800" b="0" i="0" u="none" strike="noStrike">
                <a:latin typeface="Times New Roman"/>
                <a:cs typeface="Times New Roman"/>
              </a:rPr>
              <a:t>hifa</a:t>
            </a:r>
            <a:endParaRPr lang="ru-RU" sz="70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A416CE-DD35-B8E6-0158-15AD10EE7E62}"/>
              </a:ext>
            </a:extLst>
          </p:cNvPr>
          <p:cNvSpPr txBox="1"/>
          <p:nvPr/>
        </p:nvSpPr>
        <p:spPr>
          <a:xfrm>
            <a:off x="10845165" y="2206181"/>
            <a:ext cx="402618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cutícula</a:t>
            </a:r>
            <a:endParaRPr lang="ru-RU" sz="11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CD772-8C85-C924-D7DB-7BE2B1434CE3}"/>
              </a:ext>
            </a:extLst>
          </p:cNvPr>
          <p:cNvSpPr txBox="1"/>
          <p:nvPr/>
        </p:nvSpPr>
        <p:spPr>
          <a:xfrm>
            <a:off x="10809074" y="2594193"/>
            <a:ext cx="594005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epiderme</a:t>
            </a:r>
            <a:endParaRPr lang="ru-RU" sz="105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90C12E-ED05-B8F7-AAAB-E05B5D19777B}"/>
              </a:ext>
            </a:extLst>
          </p:cNvPr>
          <p:cNvSpPr txBox="1"/>
          <p:nvPr/>
        </p:nvSpPr>
        <p:spPr>
          <a:xfrm>
            <a:off x="9824346" y="3257947"/>
            <a:ext cx="447245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cutícula</a:t>
            </a:r>
            <a:endParaRPr lang="ru-RU" sz="11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56B2B-0184-794B-E01E-31F46007B960}"/>
              </a:ext>
            </a:extLst>
          </p:cNvPr>
          <p:cNvSpPr txBox="1"/>
          <p:nvPr/>
        </p:nvSpPr>
        <p:spPr>
          <a:xfrm>
            <a:off x="9822087" y="3409932"/>
            <a:ext cx="594005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epiderme</a:t>
            </a:r>
            <a:endParaRPr lang="ru-RU" sz="105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98BB7-B8CA-8C39-DE8D-B0E2B9A9C237}"/>
              </a:ext>
            </a:extLst>
          </p:cNvPr>
          <p:cNvSpPr txBox="1"/>
          <p:nvPr/>
        </p:nvSpPr>
        <p:spPr>
          <a:xfrm>
            <a:off x="10697285" y="2405355"/>
            <a:ext cx="402618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SiO</a:t>
            </a:r>
            <a:r>
              <a:rPr lang="pt" sz="1100" b="0" i="0" u="none" strike="noStrike" baseline="-25000">
                <a:latin typeface="Arial Narrow"/>
                <a:cs typeface="Arial"/>
              </a:rPr>
              <a:t>2</a:t>
            </a:r>
            <a:endParaRPr lang="ru-RU" sz="1100" baseline="-25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59E29-64FB-4D79-4C78-D8AC9F0CE060}"/>
              </a:ext>
            </a:extLst>
          </p:cNvPr>
          <p:cNvSpPr txBox="1"/>
          <p:nvPr/>
        </p:nvSpPr>
        <p:spPr>
          <a:xfrm>
            <a:off x="9387840" y="3076028"/>
            <a:ext cx="356266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800" b="0" i="0" u="none" strike="noStrike">
                <a:latin typeface="Times New Roman"/>
                <a:cs typeface="Times New Roman"/>
              </a:rPr>
              <a:t>estoma</a:t>
            </a:r>
            <a:endParaRPr lang="ru-RU" sz="70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BDD42A-29A3-E68C-868A-524161878F08}"/>
              </a:ext>
            </a:extLst>
          </p:cNvPr>
          <p:cNvSpPr txBox="1"/>
          <p:nvPr/>
        </p:nvSpPr>
        <p:spPr>
          <a:xfrm>
            <a:off x="9844058" y="3718461"/>
            <a:ext cx="364688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>
                <a:latin typeface="Arial Narrow"/>
                <a:cs typeface="Arial"/>
              </a:rPr>
              <a:t>xilema</a:t>
            </a:r>
            <a:endParaRPr lang="ru-RU" sz="105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3B5A1D-2509-1AB6-15F4-D54F1B1A7411}"/>
              </a:ext>
            </a:extLst>
          </p:cNvPr>
          <p:cNvSpPr txBox="1"/>
          <p:nvPr/>
        </p:nvSpPr>
        <p:spPr>
          <a:xfrm>
            <a:off x="10638791" y="3933034"/>
            <a:ext cx="836930" cy="369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000" b="1" i="0" u="none" strike="noStrike" dirty="0">
                <a:latin typeface="Times New Roman"/>
                <a:cs typeface="Times New Roman"/>
              </a:rPr>
              <a:t>Com a aplicação de Si</a:t>
            </a:r>
            <a:endParaRPr lang="ru-RU" sz="1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D5C783-AD68-A710-E27C-0B00B6E325F7}"/>
              </a:ext>
            </a:extLst>
          </p:cNvPr>
          <p:cNvSpPr txBox="1"/>
          <p:nvPr/>
        </p:nvSpPr>
        <p:spPr>
          <a:xfrm>
            <a:off x="6496636" y="3949638"/>
            <a:ext cx="836931" cy="331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000" b="1" i="0" u="none" strike="noStrike" dirty="0">
                <a:solidFill>
                  <a:srgbClr val="FFFFFF"/>
                </a:solidFill>
                <a:latin typeface="Times New Roman"/>
                <a:cs typeface="Times New Roman"/>
              </a:rPr>
              <a:t>Sem aplicação de Si</a:t>
            </a: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D84B6-5454-4AA6-BA7A-043E72A1BBE4}"/>
              </a:ext>
            </a:extLst>
          </p:cNvPr>
          <p:cNvSpPr txBox="1"/>
          <p:nvPr/>
        </p:nvSpPr>
        <p:spPr>
          <a:xfrm>
            <a:off x="6935609" y="4287798"/>
            <a:ext cx="364688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" sz="1100" b="0" i="0" u="none" strike="noStrike" dirty="0">
                <a:latin typeface="Arial Narrow"/>
                <a:cs typeface="Arial"/>
              </a:rPr>
              <a:t>floema</a:t>
            </a:r>
            <a:endParaRPr lang="ru-RU" sz="1050" dirty="0"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571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56127B9-C35F-3261-68ED-99486C19A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55" y="2953456"/>
            <a:ext cx="4727217" cy="335283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O papel do silício na proteção contra estresses bióticos</a:t>
            </a:r>
            <a:endParaRPr lang="ru-RU">
              <a:solidFill>
                <a:srgbClr val="034A90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D98FD46B-EEAA-B1E4-B8BD-97F65A63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052" y="1464412"/>
            <a:ext cx="2936447" cy="171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05FD6-4E7F-F3E1-FC2C-3A82735C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790" y="1466669"/>
            <a:ext cx="3081120" cy="17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9E77F9-2B81-99A4-3797-9CBA0EB510B9}"/>
              </a:ext>
            </a:extLst>
          </p:cNvPr>
          <p:cNvSpPr txBox="1"/>
          <p:nvPr/>
        </p:nvSpPr>
        <p:spPr>
          <a:xfrm>
            <a:off x="1473588" y="3269422"/>
            <a:ext cx="205149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400" b="1" i="0" u="none" strike="noStrike">
                <a:solidFill>
                  <a:srgbClr val="034A90"/>
                </a:solidFill>
                <a:latin typeface="Calibri"/>
              </a:rPr>
              <a:t>Controle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13A3-D18B-5205-8ECF-07CC9CF051B7}"/>
              </a:ext>
            </a:extLst>
          </p:cNvPr>
          <p:cNvSpPr txBox="1"/>
          <p:nvPr/>
        </p:nvSpPr>
        <p:spPr>
          <a:xfrm>
            <a:off x="3943329" y="3275049"/>
            <a:ext cx="32085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400" b="1" i="0" u="none" strike="noStrike">
                <a:solidFill>
                  <a:srgbClr val="034A90"/>
                </a:solidFill>
                <a:latin typeface="Calibri"/>
              </a:rPr>
              <a:t>Ácido monossilícico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DC897-586F-A7D0-594F-FAE34FE52CDE}"/>
              </a:ext>
            </a:extLst>
          </p:cNvPr>
          <p:cNvSpPr txBox="1"/>
          <p:nvPr/>
        </p:nvSpPr>
        <p:spPr>
          <a:xfrm>
            <a:off x="607433" y="3890576"/>
            <a:ext cx="11377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 dirty="0">
                <a:solidFill>
                  <a:srgbClr val="034A90"/>
                </a:solidFill>
                <a:latin typeface="Calibri"/>
              </a:rPr>
              <a:t>Doenças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52FD0-14F5-B68B-F093-90F90881BC11}"/>
              </a:ext>
            </a:extLst>
          </p:cNvPr>
          <p:cNvSpPr txBox="1"/>
          <p:nvPr/>
        </p:nvSpPr>
        <p:spPr>
          <a:xfrm>
            <a:off x="1947419" y="3898633"/>
            <a:ext cx="147690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>
                <a:solidFill>
                  <a:srgbClr val="034A90"/>
                </a:solidFill>
                <a:latin typeface="Calibri"/>
              </a:rPr>
              <a:t>10,2–11,6 %</a:t>
            </a:r>
            <a:endParaRPr lang="en-US" b="1">
              <a:solidFill>
                <a:srgbClr val="034A9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A1133-19D9-1659-7B4C-0B5DA9A4C3CA}"/>
              </a:ext>
            </a:extLst>
          </p:cNvPr>
          <p:cNvSpPr txBox="1"/>
          <p:nvPr/>
        </p:nvSpPr>
        <p:spPr>
          <a:xfrm>
            <a:off x="3727865" y="3885525"/>
            <a:ext cx="155680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>
                <a:solidFill>
                  <a:srgbClr val="034A90"/>
                </a:solidFill>
                <a:latin typeface="Calibri"/>
              </a:rPr>
              <a:t>3,5-4,0 %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47F16-DE9A-4C14-71A3-C5DFF5B6D553}"/>
              </a:ext>
            </a:extLst>
          </p:cNvPr>
          <p:cNvSpPr txBox="1"/>
          <p:nvPr/>
        </p:nvSpPr>
        <p:spPr>
          <a:xfrm>
            <a:off x="5406987" y="3642675"/>
            <a:ext cx="1199409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pt" sz="1400" b="1" i="0" u="none" strike="noStrike" dirty="0">
                <a:solidFill>
                  <a:srgbClr val="00B050"/>
                </a:solidFill>
                <a:latin typeface="Calibri"/>
              </a:rPr>
              <a:t>Diminuição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456D3-83D0-FAEB-B7B8-2FA548FAD009}"/>
              </a:ext>
            </a:extLst>
          </p:cNvPr>
          <p:cNvSpPr txBox="1"/>
          <p:nvPr/>
        </p:nvSpPr>
        <p:spPr>
          <a:xfrm>
            <a:off x="5367148" y="3871576"/>
            <a:ext cx="123924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>
                <a:solidFill>
                  <a:srgbClr val="034A90"/>
                </a:solidFill>
                <a:latin typeface="Calibri"/>
              </a:rPr>
              <a:t>2,9 vezes!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ADC3B-2EA5-E433-A3C5-A7BCAFD02170}"/>
              </a:ext>
            </a:extLst>
          </p:cNvPr>
          <p:cNvSpPr txBox="1"/>
          <p:nvPr/>
        </p:nvSpPr>
        <p:spPr>
          <a:xfrm>
            <a:off x="608015" y="4383370"/>
            <a:ext cx="1476902" cy="1529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 dirty="0">
                <a:solidFill>
                  <a:srgbClr val="034A90"/>
                </a:solidFill>
                <a:latin typeface="Calibri"/>
              </a:rPr>
              <a:t>Danos causados por insectos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CD933-B4F3-AA10-056A-BAC97329D15E}"/>
              </a:ext>
            </a:extLst>
          </p:cNvPr>
          <p:cNvSpPr txBox="1"/>
          <p:nvPr/>
        </p:nvSpPr>
        <p:spPr>
          <a:xfrm>
            <a:off x="1934488" y="4400253"/>
            <a:ext cx="147690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>
                <a:solidFill>
                  <a:srgbClr val="034A90"/>
                </a:solidFill>
                <a:latin typeface="Calibri"/>
              </a:rPr>
              <a:t>20,3–21,4 %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E30205-3DC3-C7EF-8034-421776C4B52A}"/>
              </a:ext>
            </a:extLst>
          </p:cNvPr>
          <p:cNvSpPr txBox="1"/>
          <p:nvPr/>
        </p:nvSpPr>
        <p:spPr>
          <a:xfrm>
            <a:off x="3727865" y="4342892"/>
            <a:ext cx="147690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>
                <a:solidFill>
                  <a:srgbClr val="034A90"/>
                </a:solidFill>
                <a:latin typeface="Calibri"/>
              </a:rPr>
              <a:t>9,8–10,4 %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7F4241-D0B5-1946-F4E2-271025E75532}"/>
              </a:ext>
            </a:extLst>
          </p:cNvPr>
          <p:cNvSpPr txBox="1"/>
          <p:nvPr/>
        </p:nvSpPr>
        <p:spPr>
          <a:xfrm>
            <a:off x="5367148" y="4340839"/>
            <a:ext cx="123924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pt" sz="2000" b="1" i="0" u="none" strike="noStrike">
                <a:solidFill>
                  <a:srgbClr val="034A90"/>
                </a:solidFill>
                <a:latin typeface="Calibri"/>
              </a:rPr>
              <a:t>2,1 vezes!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A18353-6A37-EBCC-8901-11D0D962477F}"/>
              </a:ext>
            </a:extLst>
          </p:cNvPr>
          <p:cNvSpPr txBox="1"/>
          <p:nvPr/>
        </p:nvSpPr>
        <p:spPr>
          <a:xfrm>
            <a:off x="7034045" y="1827934"/>
            <a:ext cx="4544810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pt" sz="2000" b="1" i="0" u="none" strike="noStrike" dirty="0">
                <a:solidFill>
                  <a:srgbClr val="034A90"/>
                </a:solidFill>
                <a:latin typeface="Calibri"/>
              </a:rPr>
              <a:t>Efeito do Actara (Syngenta) (pesticida) e</a:t>
            </a:r>
            <a:r>
              <a:rPr lang="ru-RU" sz="2000" dirty="0"/>
              <a:t> </a:t>
            </a:r>
            <a:r>
              <a:rPr lang="pt" sz="2000" b="1" i="0" u="none" strike="noStrike" dirty="0">
                <a:solidFill>
                  <a:srgbClr val="034A90"/>
                </a:solidFill>
                <a:latin typeface="Calibri"/>
              </a:rPr>
              <a:t>do Ecosil no número de folhas infestadas de couve-flor (pulgões)</a:t>
            </a:r>
            <a:endParaRPr lang="ru-RU" sz="2000" dirty="0">
              <a:solidFill>
                <a:srgbClr val="034A90"/>
              </a:solidFill>
            </a:endParaRP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EAF2E617-B4FC-4019-A047-68AE825B7AFF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8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897216-993D-57E3-F8AB-0A7BBF1795F1}"/>
              </a:ext>
            </a:extLst>
          </p:cNvPr>
          <p:cNvSpPr txBox="1"/>
          <p:nvPr/>
        </p:nvSpPr>
        <p:spPr>
          <a:xfrm>
            <a:off x="7728585" y="6050888"/>
            <a:ext cx="374015" cy="1456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900" b="0" i="0" u="none" strike="noStrike" dirty="0">
                <a:latin typeface="Arial Narrow"/>
                <a:cs typeface="Arial"/>
              </a:rPr>
              <a:t>Controle</a:t>
            </a:r>
            <a:endParaRPr lang="ru-RU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D74A08-EAFA-3CE1-93B4-7FCFA19DEAF7}"/>
              </a:ext>
            </a:extLst>
          </p:cNvPr>
          <p:cNvSpPr txBox="1"/>
          <p:nvPr/>
        </p:nvSpPr>
        <p:spPr>
          <a:xfrm>
            <a:off x="8733561" y="6055629"/>
            <a:ext cx="78953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900" b="0" i="0" u="none" strike="noStrike">
                <a:latin typeface="Arial Narrow"/>
                <a:cs typeface="Arial"/>
              </a:rPr>
              <a:t>Actara (Syngenta)</a:t>
            </a:r>
            <a:endParaRPr lang="ru-RU" sz="9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64286C-445A-CF82-AD7E-801E2C478D15}"/>
              </a:ext>
            </a:extLst>
          </p:cNvPr>
          <p:cNvSpPr txBox="1"/>
          <p:nvPr/>
        </p:nvSpPr>
        <p:spPr>
          <a:xfrm>
            <a:off x="9948951" y="6050887"/>
            <a:ext cx="78953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900" b="0" i="0" u="none" strike="noStrike">
                <a:latin typeface="Arial Narrow"/>
                <a:cs typeface="Arial"/>
              </a:rPr>
              <a:t>Silício ativado</a:t>
            </a:r>
            <a:endParaRPr lang="ru-RU" sz="9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48E15D-1998-8BFA-5197-190F846E83D5}"/>
              </a:ext>
            </a:extLst>
          </p:cNvPr>
          <p:cNvSpPr txBox="1"/>
          <p:nvPr/>
        </p:nvSpPr>
        <p:spPr>
          <a:xfrm rot="16200000">
            <a:off x="6237509" y="4549148"/>
            <a:ext cx="1640741" cy="1614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0" i="0" u="none" strike="noStrike" dirty="0">
                <a:latin typeface="Arial"/>
                <a:cs typeface="Arial"/>
              </a:rPr>
              <a:t>% de folhas afetadas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42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домашнее растение, цветочный горшок, трав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18495C5-F1CB-955C-427D-20B99B0B7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3" y="1275452"/>
            <a:ext cx="3109110" cy="4817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расочность, снимок экрана, диаграмма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54665D5E-0DA0-2B3F-06F8-3BB4744B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08" y="1269767"/>
            <a:ext cx="7505700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01568-9EFB-FEB4-4AFD-58C64B29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" sz="2800" b="1" i="0" u="none" strike="noStrike">
                <a:solidFill>
                  <a:srgbClr val="034A90"/>
                </a:solidFill>
                <a:latin typeface="Calibri"/>
              </a:rPr>
              <a:t>Silício e tolerância à seca</a:t>
            </a:r>
            <a:endParaRPr lang="ru-RU">
              <a:solidFill>
                <a:srgbClr val="034A9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43A80-7C2C-CDB1-05B2-82875EE45A11}"/>
              </a:ext>
            </a:extLst>
          </p:cNvPr>
          <p:cNvSpPr/>
          <p:nvPr/>
        </p:nvSpPr>
        <p:spPr>
          <a:xfrm>
            <a:off x="9502018" y="5920328"/>
            <a:ext cx="1717118" cy="202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" sz="1400" b="1" i="0" u="none" strike="noStrike">
                <a:solidFill>
                  <a:srgbClr val="000000"/>
                </a:solidFill>
                <a:latin typeface="Times New Roman"/>
                <a:cs typeface="Times New Roman"/>
              </a:rPr>
              <a:t>Ácido monossilícico</a:t>
            </a:r>
            <a:endParaRPr lang="ru-RU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10166-74AC-9BDC-C188-5DE469EC640F}"/>
              </a:ext>
            </a:extLst>
          </p:cNvPr>
          <p:cNvSpPr/>
          <p:nvPr/>
        </p:nvSpPr>
        <p:spPr>
          <a:xfrm>
            <a:off x="4842279" y="3255339"/>
            <a:ext cx="653342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27D6FB0-FC28-4300-B42E-8E92E8617505}"/>
              </a:ext>
            </a:extLst>
          </p:cNvPr>
          <p:cNvSpPr txBox="1"/>
          <p:nvPr/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" sz="2000" b="0" i="0" u="none" strike="noStrike">
                <a:solidFill>
                  <a:srgbClr val="FFFFFF"/>
                </a:solidFill>
                <a:latin typeface="Calibri"/>
              </a:rPr>
              <a:t>9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44A52-3461-BED7-0DD9-DD5B4B8F5507}"/>
              </a:ext>
            </a:extLst>
          </p:cNvPr>
          <p:cNvSpPr txBox="1"/>
          <p:nvPr/>
        </p:nvSpPr>
        <p:spPr>
          <a:xfrm rot="16200000">
            <a:off x="2550066" y="3282281"/>
            <a:ext cx="3320521" cy="1864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 dirty="0">
                <a:latin typeface="Times New Roman"/>
                <a:cs typeface="Times New Roman"/>
              </a:rPr>
              <a:t>Peso médio de 10 plantas secas, g</a:t>
            </a:r>
            <a:endParaRPr lang="ru-RU" sz="1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5136D-21CD-7585-82F1-A96FD6BA4040}"/>
              </a:ext>
            </a:extLst>
          </p:cNvPr>
          <p:cNvSpPr txBox="1"/>
          <p:nvPr/>
        </p:nvSpPr>
        <p:spPr>
          <a:xfrm>
            <a:off x="4880688" y="5393201"/>
            <a:ext cx="662753" cy="1493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 dirty="0">
                <a:latin typeface="Times New Roman"/>
                <a:cs typeface="Times New Roman"/>
              </a:rPr>
              <a:t>Controle</a:t>
            </a:r>
            <a:endParaRPr lang="ru-RU" sz="1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CE670-1C45-8681-055F-6111EFC2E454}"/>
              </a:ext>
            </a:extLst>
          </p:cNvPr>
          <p:cNvSpPr txBox="1"/>
          <p:nvPr/>
        </p:nvSpPr>
        <p:spPr>
          <a:xfrm>
            <a:off x="5764847" y="5393201"/>
            <a:ext cx="71818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 dirty="0">
                <a:latin typeface="Times New Roman"/>
                <a:cs typeface="Times New Roman"/>
              </a:rPr>
              <a:t>SiO</a:t>
            </a:r>
            <a:r>
              <a:rPr lang="pt" sz="1200" b="1" i="0" u="none" strike="noStrike" baseline="-25000" dirty="0">
                <a:latin typeface="Times New Roman"/>
                <a:cs typeface="Times New Roman"/>
              </a:rPr>
              <a:t>2</a:t>
            </a:r>
            <a:r>
              <a:rPr lang="pt" sz="1200" b="1" i="0" u="none" strike="noStrike" dirty="0">
                <a:latin typeface="Times New Roman"/>
                <a:cs typeface="Times New Roman"/>
              </a:rPr>
              <a:t> 1000 kg/ha </a:t>
            </a:r>
            <a:endParaRPr lang="ru-RU" sz="1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C1ECC-49A3-0E8E-3E37-BC24E1A46F2A}"/>
              </a:ext>
            </a:extLst>
          </p:cNvPr>
          <p:cNvSpPr txBox="1"/>
          <p:nvPr/>
        </p:nvSpPr>
        <p:spPr>
          <a:xfrm>
            <a:off x="6702107" y="5393201"/>
            <a:ext cx="71818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 dirty="0">
                <a:latin typeface="Times New Roman"/>
                <a:cs typeface="Times New Roman"/>
              </a:rPr>
              <a:t>SiO</a:t>
            </a:r>
            <a:r>
              <a:rPr lang="pt" sz="1200" b="1" i="0" u="none" strike="noStrike" baseline="-25000" dirty="0">
                <a:latin typeface="Times New Roman"/>
                <a:cs typeface="Times New Roman"/>
              </a:rPr>
              <a:t>2</a:t>
            </a:r>
            <a:r>
              <a:rPr lang="pt" sz="1200" b="1" i="0" u="none" strike="noStrike" dirty="0">
                <a:latin typeface="Times New Roman"/>
                <a:cs typeface="Times New Roman"/>
              </a:rPr>
              <a:t> 2000 kg/ha </a:t>
            </a:r>
            <a:endParaRPr lang="ru-RU" sz="1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01CD4-2664-D9BB-A723-2A9BE7065AB0}"/>
              </a:ext>
            </a:extLst>
          </p:cNvPr>
          <p:cNvSpPr txBox="1"/>
          <p:nvPr/>
        </p:nvSpPr>
        <p:spPr>
          <a:xfrm>
            <a:off x="7686858" y="5393201"/>
            <a:ext cx="71818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 dirty="0">
                <a:latin typeface="Times New Roman"/>
                <a:cs typeface="Times New Roman"/>
              </a:rPr>
              <a:t>DE 1000 kg/ha </a:t>
            </a:r>
            <a:endParaRPr lang="ru-RU" sz="1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019D6-DEBF-4912-C81F-992170C15519}"/>
              </a:ext>
            </a:extLst>
          </p:cNvPr>
          <p:cNvSpPr txBox="1"/>
          <p:nvPr/>
        </p:nvSpPr>
        <p:spPr>
          <a:xfrm>
            <a:off x="8578106" y="5393201"/>
            <a:ext cx="71818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DE 2000 kg/ha </a:t>
            </a:r>
            <a:endParaRPr lang="ru-RU" sz="12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89A91-FE7A-2AA3-3977-C52D7C801265}"/>
              </a:ext>
            </a:extLst>
          </p:cNvPr>
          <p:cNvSpPr txBox="1"/>
          <p:nvPr/>
        </p:nvSpPr>
        <p:spPr>
          <a:xfrm>
            <a:off x="9423220" y="5391172"/>
            <a:ext cx="94435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Diluição de Zam-Sil 1000</a:t>
            </a:r>
            <a:endParaRPr lang="ru-RU" sz="12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62B03-0257-511E-E4CB-A6265EDBBF68}"/>
              </a:ext>
            </a:extLst>
          </p:cNvPr>
          <p:cNvSpPr txBox="1"/>
          <p:nvPr/>
        </p:nvSpPr>
        <p:spPr>
          <a:xfrm>
            <a:off x="10367574" y="5386046"/>
            <a:ext cx="94435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1200" b="1" i="0" u="none" strike="noStrike">
                <a:latin typeface="Times New Roman"/>
                <a:cs typeface="Times New Roman"/>
              </a:rPr>
              <a:t>Diluição de Zam-Sil 5000</a:t>
            </a:r>
            <a:endParaRPr lang="ru-RU" sz="1200" b="1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8E71D-C643-C954-4318-4CAFB349CDC3}"/>
              </a:ext>
            </a:extLst>
          </p:cNvPr>
          <p:cNvSpPr txBox="1"/>
          <p:nvPr/>
        </p:nvSpPr>
        <p:spPr>
          <a:xfrm rot="159671">
            <a:off x="1421680" y="4501211"/>
            <a:ext cx="408601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Controle</a:t>
            </a:r>
            <a:endParaRPr lang="ru-RU" sz="7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rtl="0"/>
            <a:r>
              <a:rPr lang="pt" sz="700" b="1" i="0" u="none" strike="noStrike" dirty="0">
                <a:latin typeface="Times New Roman"/>
                <a:cs typeface="Times New Roman"/>
              </a:rPr>
              <a:t>100 %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43C03-9516-4BEC-2329-D9F069A180D4}"/>
              </a:ext>
            </a:extLst>
          </p:cNvPr>
          <p:cNvSpPr txBox="1"/>
          <p:nvPr/>
        </p:nvSpPr>
        <p:spPr>
          <a:xfrm rot="168391">
            <a:off x="2272525" y="4535089"/>
            <a:ext cx="610273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Times New Roman"/>
                <a:cs typeface="Times New Roman"/>
              </a:rPr>
              <a:t>Silício natural</a:t>
            </a:r>
          </a:p>
          <a:p>
            <a:pPr algn="ctr" rtl="0"/>
            <a:r>
              <a:rPr lang="pt" sz="600" b="1" i="0" u="none" strike="noStrike">
                <a:latin typeface="Times New Roman"/>
                <a:cs typeface="Times New Roman"/>
              </a:rPr>
              <a:t>60 %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E1BC4-B11B-712B-D931-231749A6A561}"/>
              </a:ext>
            </a:extLst>
          </p:cNvPr>
          <p:cNvSpPr txBox="1"/>
          <p:nvPr/>
        </p:nvSpPr>
        <p:spPr>
          <a:xfrm rot="168391">
            <a:off x="3157456" y="4578904"/>
            <a:ext cx="610273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t" sz="600" b="1" i="0" u="none" strike="noStrike">
                <a:latin typeface="Times New Roman"/>
                <a:cs typeface="Times New Roman"/>
              </a:rPr>
              <a:t>Silício natural</a:t>
            </a:r>
          </a:p>
          <a:p>
            <a:pPr algn="ctr" rtl="0"/>
            <a:r>
              <a:rPr lang="pt" sz="600" b="1" i="0" u="none" strike="noStrike">
                <a:latin typeface="Times New Roman"/>
                <a:cs typeface="Times New Roman"/>
              </a:rPr>
              <a:t>80 %</a:t>
            </a:r>
          </a:p>
        </p:txBody>
      </p:sp>
    </p:spTree>
    <p:extLst>
      <p:ext uri="{BB962C8B-B14F-4D97-AF65-F5344CB8AC3E}">
        <p14:creationId xmlns:p14="http://schemas.microsoft.com/office/powerpoint/2010/main" val="791793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1184</Words>
  <Application>Microsoft Office PowerPoint</Application>
  <PresentationFormat>Широкоэкранный</PresentationFormat>
  <Paragraphs>255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Comic Sans MS</vt:lpstr>
      <vt:lpstr>Microsoft Sans Serif</vt:lpstr>
      <vt:lpstr>MuseoSans</vt:lpstr>
      <vt:lpstr>Times New Roman</vt:lpstr>
      <vt:lpstr>Тема Office</vt:lpstr>
      <vt:lpstr>Ðèñóíîê</vt:lpstr>
      <vt:lpstr>O papel do silício nas plantas</vt:lpstr>
      <vt:lpstr>O silício na natureza</vt:lpstr>
      <vt:lpstr>Formas ativas de silício na natureza</vt:lpstr>
      <vt:lpstr>Absorção de silício pelas plantas</vt:lpstr>
      <vt:lpstr>Lixiviação de silício de solos cultivados</vt:lpstr>
      <vt:lpstr>Silício e formação do sistema radicular</vt:lpstr>
      <vt:lpstr>O papel do silício na proteção mecânica das plantas</vt:lpstr>
      <vt:lpstr>O papel do silício na proteção contra estresses bióticos</vt:lpstr>
      <vt:lpstr>Silício e tolerância à seca</vt:lpstr>
      <vt:lpstr>Resistência ao silício e ao sal</vt:lpstr>
      <vt:lpstr>Silício, metais pesados e outros poluentes</vt:lpstr>
      <vt:lpstr>Efeito dos fertilizantes de silício na produtividade biológica das culturas</vt:lpstr>
      <vt:lpstr>Bioestimulantes à base de silício</vt:lpstr>
      <vt:lpstr>Conclusões</vt:lpstr>
      <vt:lpstr>Obrigado por sua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Aleksandra Zaborova</cp:lastModifiedBy>
  <cp:revision>85</cp:revision>
  <dcterms:created xsi:type="dcterms:W3CDTF">2023-03-13T11:53:49Z</dcterms:created>
  <dcterms:modified xsi:type="dcterms:W3CDTF">2023-12-13T08:15:25Z</dcterms:modified>
</cp:coreProperties>
</file>