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1" r:id="rId3"/>
    <p:sldId id="263" r:id="rId4"/>
    <p:sldId id="259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58" r:id="rId18"/>
  </p:sldIdLst>
  <p:sldSz cx="12192000" cy="6858000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97" userDrawn="1">
          <p15:clr>
            <a:srgbClr val="A4A3A4"/>
          </p15:clr>
        </p15:guide>
        <p15:guide id="3" pos="39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4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619" y="82"/>
      </p:cViewPr>
      <p:guideLst>
        <p:guide orient="horz" pos="2160"/>
        <p:guide pos="597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DCFDC1F-90F8-4CA3-8C3E-AB98E9C587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CB40A-D9DE-46F1-96A2-68B384EB39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9936F-2B15-43DB-BFD4-0280BD907B1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1553A3-4943-43CE-AC9D-6593D29A7A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5B44BF-D6A1-46B1-9291-946B51E0ED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8F954-CE72-4168-838F-219E7A047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39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8017-E38F-4774-A957-FA9FDAC40B1F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1ED0D-16BA-47A2-AFAA-6F9AFD6EA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71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29" b="43931"/>
          <a:stretch>
            <a:fillRect/>
          </a:stretch>
        </p:blipFill>
        <p:spPr>
          <a:xfrm>
            <a:off x="6140597" y="796707"/>
            <a:ext cx="3678520" cy="844985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2A2FD6A-605E-AD4A-A177-207FEF7B8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937" y="6281163"/>
            <a:ext cx="431015" cy="211791"/>
          </a:xfrm>
          <a:prstGeom prst="rect">
            <a:avLst/>
          </a:prstGeom>
        </p:spPr>
        <p:txBody>
          <a:bodyPr/>
          <a:lstStyle/>
          <a:p>
            <a:fld id="{6DE55804-D118-2B4A-AD41-9C544F0DF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35151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/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299E03-A5E2-41B5-A515-39078FAB3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4230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492766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174258-B18F-4C72-99C6-E21E3746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0150" y="64230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      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9838" y="6173467"/>
            <a:ext cx="2184533" cy="49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69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/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2">
            <a:extLst>
              <a:ext uri="{FF2B5EF4-FFF2-40B4-BE49-F238E27FC236}">
                <a16:creationId xmlns:a16="http://schemas.microsoft.com/office/drawing/2014/main" id="{A1745E8B-2CCF-45A7-9F8B-5F835734731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531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773509" y="6488551"/>
            <a:ext cx="1037344" cy="369449"/>
          </a:xfrm>
          <a:prstGeom prst="rect">
            <a:avLst/>
          </a:prstGeom>
        </p:spPr>
        <p:txBody>
          <a:bodyPr/>
          <a:lstStyle/>
          <a:p>
            <a:pPr algn="r"/>
            <a:fld id="{6DE55804-D118-2B4A-AD41-9C544F0DF4A9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727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/>
          <p:nvPr userDrawn="1"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20" y="1599077"/>
            <a:ext cx="3853112" cy="106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1059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7B9972-10A4-4B89-B093-8BABBDBA8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A1415-D731-483F-853A-80989E879192}" type="datetime1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1B9341-EC45-4EAD-B467-9005E628D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2A2FD6A-605E-AD4A-A177-207FEF7B8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1388" y="6439792"/>
            <a:ext cx="1276139" cy="281683"/>
          </a:xfrm>
          <a:prstGeom prst="rect">
            <a:avLst/>
          </a:prstGeom>
        </p:spPr>
        <p:txBody>
          <a:bodyPr/>
          <a:lstStyle/>
          <a:p>
            <a:fld id="{6DE55804-D118-2B4A-AD41-9C544F0DF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5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</p:sldLayoutIdLst>
  <p:transition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mailto:vvnosov@phosagro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megabook.r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412032" y="2053462"/>
            <a:ext cx="4422745" cy="1006894"/>
          </a:xfrm>
        </p:spPr>
        <p:txBody>
          <a:bodyPr>
            <a:noAutofit/>
          </a:bodyPr>
          <a:lstStyle/>
          <a:p>
            <a:pPr rtl="0"/>
            <a:r>
              <a:rPr lang="pt" sz="40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Urânio em adubos fosfatados</a:t>
            </a:r>
            <a:br>
              <a:rPr lang="pt" sz="40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429285" y="4203674"/>
            <a:ext cx="5136639" cy="1453661"/>
          </a:xfrm>
        </p:spPr>
        <p:txBody>
          <a:bodyPr anchor="b">
            <a:noAutofit/>
          </a:bodyPr>
          <a:lstStyle/>
          <a:p>
            <a:pPr rtl="0"/>
            <a:r>
              <a:rPr lang="pt" sz="2700" b="0" i="0" u="none" strike="noStrike" dirty="0">
                <a:solidFill>
                  <a:srgbClr val="034A9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Vladimir Nosov</a:t>
            </a:r>
            <a:endParaRPr lang="en-US" sz="2700" dirty="0">
              <a:solidFill>
                <a:schemeClr val="tx1"/>
              </a:solidFill>
            </a:endParaRPr>
          </a:p>
          <a:p>
            <a:pPr rtl="0"/>
            <a:r>
              <a:rPr lang="pt" b="0" i="0" u="none" strike="noStrike" dirty="0">
                <a:solidFill>
                  <a:srgbClr val="034A90"/>
                </a:solidFill>
                <a:highlight>
                  <a:srgbClr val="000000">
                    <a:alpha val="0"/>
                  </a:srgbClr>
                </a:highlight>
                <a:latin typeface="Calibri Light"/>
              </a:rPr>
              <a:t>Candidato em Ciências Biológicas </a:t>
            </a:r>
            <a:br>
              <a:rPr lang="pt" b="0" i="0" u="none" strike="noStrike" dirty="0">
                <a:solidFill>
                  <a:srgbClr val="034A90"/>
                </a:solidFill>
                <a:highlight>
                  <a:srgbClr val="000000">
                    <a:alpha val="0"/>
                  </a:srgbClr>
                </a:highlight>
                <a:latin typeface="Calibri Light"/>
              </a:rPr>
            </a:br>
            <a:r>
              <a:rPr lang="pt" b="0" i="0" u="none" strike="noStrike" dirty="0">
                <a:solidFill>
                  <a:srgbClr val="034A90"/>
                </a:solidFill>
                <a:highlight>
                  <a:srgbClr val="000000">
                    <a:alpha val="0"/>
                  </a:srgbClr>
                </a:highlight>
                <a:latin typeface="Calibri Light"/>
              </a:rPr>
              <a:t>(ciência do solo), Chefe do Centro </a:t>
            </a:r>
            <a:br>
              <a:rPr lang="pt" b="0" i="0" u="none" strike="noStrike" dirty="0">
                <a:solidFill>
                  <a:srgbClr val="034A90"/>
                </a:solidFill>
                <a:highlight>
                  <a:srgbClr val="000000">
                    <a:alpha val="0"/>
                  </a:srgbClr>
                </a:highlight>
                <a:latin typeface="Calibri Light"/>
              </a:rPr>
            </a:br>
            <a:r>
              <a:rPr lang="pt" b="0" i="0" u="none" strike="noStrike" dirty="0">
                <a:solidFill>
                  <a:srgbClr val="034A90"/>
                </a:solidFill>
                <a:highlight>
                  <a:srgbClr val="000000">
                    <a:alpha val="0"/>
                  </a:srgbClr>
                </a:highlight>
                <a:latin typeface="Calibri Light"/>
              </a:rPr>
              <a:t>de Competências da "Apatit", S.A., </a:t>
            </a:r>
            <a:br>
              <a:rPr lang="pt" b="0" i="0" u="none" strike="noStrike" dirty="0">
                <a:solidFill>
                  <a:srgbClr val="034A90"/>
                </a:solidFill>
                <a:highlight>
                  <a:srgbClr val="000000">
                    <a:alpha val="0"/>
                  </a:srgbClr>
                </a:highlight>
                <a:latin typeface="Calibri Light"/>
              </a:rPr>
            </a:br>
            <a:r>
              <a:rPr lang="pt" b="0" i="0" u="none" strike="noStrike" dirty="0">
                <a:solidFill>
                  <a:srgbClr val="034A90"/>
                </a:solidFill>
                <a:highlight>
                  <a:srgbClr val="000000">
                    <a:alpha val="0"/>
                  </a:srgbClr>
                </a:highlight>
                <a:latin typeface="Calibri Light"/>
              </a:rPr>
              <a:t>grupo de empresas "PhosAgro" </a:t>
            </a:r>
          </a:p>
          <a:p>
            <a:pPr rtl="0"/>
            <a:r>
              <a:rPr lang="pt" b="0" i="0" u="none" strike="noStrike" dirty="0">
                <a:solidFill>
                  <a:srgbClr val="034A90"/>
                </a:solidFill>
                <a:highlight>
                  <a:srgbClr val="000000">
                    <a:alpha val="0"/>
                  </a:srgbClr>
                </a:highlight>
                <a:latin typeface="Calibri Light"/>
                <a:hlinkClick r:id="rId2"/>
              </a:rPr>
              <a:t>vvnosov@phosagro.ru</a:t>
            </a:r>
            <a:r>
              <a:rPr lang="pt" b="0" i="0" u="none" strike="noStrike" dirty="0">
                <a:solidFill>
                  <a:srgbClr val="034A90"/>
                </a:solidFill>
                <a:highlight>
                  <a:srgbClr val="000000">
                    <a:alpha val="0"/>
                  </a:srgbClr>
                </a:highlight>
                <a:latin typeface="Calibri Light"/>
              </a:rPr>
              <a:t>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E73926-63D8-48BA-91E9-4D4C69C586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431" r="23956" b="-431"/>
          <a:stretch>
            <a:fillRect/>
          </a:stretch>
        </p:blipFill>
        <p:spPr>
          <a:xfrm>
            <a:off x="1200150" y="1219200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2495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Teor de urânio em minério de fosfato de diferentes origens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10</a:t>
            </a:r>
            <a:endParaRPr lang="en-GB" sz="2000">
              <a:solidFill>
                <a:schemeClr val="bg1"/>
              </a:solidFill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22E80672-2AF5-4665-8E02-F4D9F99CDD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176028"/>
              </p:ext>
            </p:extLst>
          </p:nvPr>
        </p:nvGraphicFramePr>
        <p:xfrm>
          <a:off x="5432479" y="1354348"/>
          <a:ext cx="5828403" cy="44113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72165">
                  <a:extLst>
                    <a:ext uri="{9D8B030D-6E8A-4147-A177-3AD203B41FA5}">
                      <a16:colId xmlns:a16="http://schemas.microsoft.com/office/drawing/2014/main" val="2528137170"/>
                    </a:ext>
                  </a:extLst>
                </a:gridCol>
                <a:gridCol w="2256238">
                  <a:extLst>
                    <a:ext uri="{9D8B030D-6E8A-4147-A177-3AD203B41FA5}">
                      <a16:colId xmlns:a16="http://schemas.microsoft.com/office/drawing/2014/main" val="3673422617"/>
                    </a:ext>
                  </a:extLst>
                </a:gridCol>
              </a:tblGrid>
              <a:tr h="850811">
                <a:tc>
                  <a:txBody>
                    <a:bodyPr/>
                    <a:lstStyle/>
                    <a:p>
                      <a:pPr algn="ctr" rtl="0" fontAlgn="b"/>
                      <a:r>
                        <a:rPr lang="pt" sz="2200" b="1" i="0" u="none" strike="noStrike" baseline="0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Origens</a:t>
                      </a:r>
                    </a:p>
                    <a:p>
                      <a:pPr algn="ctr" rtl="0" fontAlgn="b"/>
                      <a:r>
                        <a:rPr lang="pt" sz="2200" b="1" i="0" u="none" strike="noStrike" baseline="0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(o = rochas sedimentares, </a:t>
                      </a:r>
                      <a:br>
                        <a:rPr lang="pt" sz="2200" b="1" i="0" u="none" strike="noStrike" baseline="0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</a:br>
                      <a:r>
                        <a:rPr lang="pt" sz="2200" b="1" i="0" u="none" strike="noStrike" baseline="0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m = rochas magmáticas)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731" marR="3731" marT="3731" marB="0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200" b="1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Gama de concentrações U, mg/kg</a:t>
                      </a:r>
                      <a:endParaRPr lang="ru-RU" sz="22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731" marR="3731" marT="3731" marB="0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007381"/>
                  </a:ext>
                </a:extLst>
              </a:tr>
              <a:tr h="377974">
                <a:tc>
                  <a:txBody>
                    <a:bodyPr/>
                    <a:lstStyle/>
                    <a:p>
                      <a:pPr algn="l" rtl="0" fontAlgn="b"/>
                      <a:r>
                        <a:rPr lang="pt" sz="22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Estados Unidos da América (o)</a:t>
                      </a: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2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80–150</a:t>
                      </a:r>
                      <a:endParaRPr lang="ru-RU" sz="2200">
                        <a:solidFill>
                          <a:schemeClr val="bg1"/>
                        </a:solidFill>
                      </a:endParaRP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160775"/>
                  </a:ext>
                </a:extLst>
              </a:tr>
              <a:tr h="377974">
                <a:tc>
                  <a:txBody>
                    <a:bodyPr/>
                    <a:lstStyle/>
                    <a:p>
                      <a:pPr algn="l" rtl="0" fontAlgn="b"/>
                      <a:r>
                        <a:rPr lang="pt" sz="22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Marrocos (o)</a:t>
                      </a: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2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100–160</a:t>
                      </a:r>
                      <a:endParaRPr lang="ru-RU" sz="2200">
                        <a:solidFill>
                          <a:schemeClr val="bg1"/>
                        </a:solidFill>
                      </a:endParaRP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478110"/>
                  </a:ext>
                </a:extLst>
              </a:tr>
              <a:tr h="37797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2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Tunísia (o)</a:t>
                      </a: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2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30–50</a:t>
                      </a:r>
                      <a:endParaRPr lang="ru-RU" sz="2200">
                        <a:solidFill>
                          <a:schemeClr val="bg1"/>
                        </a:solidFill>
                      </a:endParaRP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26838"/>
                  </a:ext>
                </a:extLst>
              </a:tr>
              <a:tr h="37797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2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Argélia (o)</a:t>
                      </a: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2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100–120</a:t>
                      </a:r>
                      <a:endParaRPr lang="ru-RU" sz="2200">
                        <a:solidFill>
                          <a:schemeClr val="bg1"/>
                        </a:solidFill>
                      </a:endParaRP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70562"/>
                  </a:ext>
                </a:extLst>
              </a:tr>
              <a:tr h="37797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200" b="0" i="0" u="none" strike="noStrike" baseline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Israel (o)</a:t>
                      </a: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2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80–140</a:t>
                      </a:r>
                      <a:endParaRPr lang="ru-RU" sz="2200">
                        <a:solidFill>
                          <a:schemeClr val="bg1"/>
                        </a:solidFill>
                      </a:endParaRP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467317"/>
                  </a:ext>
                </a:extLst>
              </a:tr>
              <a:tr h="37797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2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Jordânia (o)</a:t>
                      </a: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2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80–110</a:t>
                      </a:r>
                      <a:endParaRPr lang="ru-RU" sz="2200">
                        <a:solidFill>
                          <a:schemeClr val="bg1"/>
                        </a:solidFill>
                      </a:endParaRP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186986"/>
                  </a:ext>
                </a:extLst>
              </a:tr>
              <a:tr h="37797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2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Togo (o)</a:t>
                      </a: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2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100–110</a:t>
                      </a:r>
                      <a:endParaRPr lang="ru-RU" sz="2200">
                        <a:solidFill>
                          <a:schemeClr val="bg1"/>
                        </a:solidFill>
                      </a:endParaRP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037316"/>
                  </a:ext>
                </a:extLst>
              </a:tr>
              <a:tr h="37797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2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Senegal (o)</a:t>
                      </a: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2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100–120</a:t>
                      </a:r>
                      <a:endParaRPr lang="ru-RU" sz="2200">
                        <a:solidFill>
                          <a:schemeClr val="bg1"/>
                        </a:solidFill>
                      </a:endParaRP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105193"/>
                  </a:ext>
                </a:extLst>
              </a:tr>
              <a:tr h="377974">
                <a:tc>
                  <a:txBody>
                    <a:bodyPr/>
                    <a:lstStyle/>
                    <a:p>
                      <a:pPr algn="l" rtl="0" fontAlgn="b"/>
                      <a:r>
                        <a:rPr lang="pt" sz="22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Península de Kola, Rússia (m)</a:t>
                      </a:r>
                      <a:endParaRPr lang="en-US" sz="22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200" b="0" i="0" u="none" strike="noStrike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20</a:t>
                      </a:r>
                      <a:endParaRPr lang="ru-RU" sz="2200" dirty="0">
                        <a:solidFill>
                          <a:schemeClr val="bg1"/>
                        </a:solidFill>
                      </a:endParaRPr>
                    </a:p>
                  </a:txBody>
                  <a:tcPr marL="3731" marR="3731" marT="373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984872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E3770B9-BC2E-4049-A69B-A2AED6B1D5FB}"/>
              </a:ext>
            </a:extLst>
          </p:cNvPr>
          <p:cNvSpPr/>
          <p:nvPr/>
        </p:nvSpPr>
        <p:spPr>
          <a:xfrm>
            <a:off x="849302" y="4329215"/>
            <a:ext cx="4266163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 fontAlgn="b"/>
            <a:r>
              <a:rPr lang="pt" sz="23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O minério de fosfato da Península de Kola tem uma menor concentração de urânio.</a:t>
            </a:r>
            <a:endParaRPr lang="ru-RU" sz="2300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A1B610B-6BBE-473E-B0B5-DB6320BD91BE}"/>
              </a:ext>
            </a:extLst>
          </p:cNvPr>
          <p:cNvSpPr/>
          <p:nvPr/>
        </p:nvSpPr>
        <p:spPr>
          <a:xfrm>
            <a:off x="7742098" y="5991143"/>
            <a:ext cx="3604513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 rtl="0"/>
            <a:r>
              <a:rPr lang="pt" sz="1800" b="0" i="0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De acordo com Cioroianu </a:t>
            </a:r>
            <a:r>
              <a:rPr lang="pt" sz="1800" b="0" i="1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 coautores</a:t>
            </a:r>
            <a:r>
              <a:rPr lang="pt" sz="1800" b="0" i="0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, 2001.</a:t>
            </a:r>
            <a:endParaRPr lang="ru-RU" sz="16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C7B9EE1-71B1-4913-B804-2148DA16D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52" y="1325526"/>
            <a:ext cx="4190813" cy="2771369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758741D9-9D64-4D10-AF0E-4667D84B32AA}"/>
              </a:ext>
            </a:extLst>
          </p:cNvPr>
          <p:cNvSpPr/>
          <p:nvPr/>
        </p:nvSpPr>
        <p:spPr>
          <a:xfrm>
            <a:off x="5063705" y="5328721"/>
            <a:ext cx="6323163" cy="504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630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108" y="408921"/>
            <a:ext cx="10922244" cy="758825"/>
          </a:xfrm>
        </p:spPr>
        <p:txBody>
          <a:bodyPr>
            <a:noAutofit/>
          </a:bodyPr>
          <a:lstStyle/>
          <a:p>
            <a:pPr rtl="0"/>
            <a:r>
              <a:rPr lang="pt" sz="28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Atividade específica de 238U em minério de fosfato</a:t>
            </a:r>
            <a:br>
              <a:rPr lang="pt" sz="28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28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em comparação com solos virgens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11</a:t>
            </a:r>
            <a:endParaRPr lang="en-GB" sz="2000">
              <a:solidFill>
                <a:schemeClr val="bg1"/>
              </a:solidFill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E15CE7C3-AD6C-4537-9BE0-4EC1BBEE0A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767644"/>
              </p:ext>
            </p:extLst>
          </p:nvPr>
        </p:nvGraphicFramePr>
        <p:xfrm>
          <a:off x="862642" y="1282647"/>
          <a:ext cx="7272067" cy="45699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3349">
                  <a:extLst>
                    <a:ext uri="{9D8B030D-6E8A-4147-A177-3AD203B41FA5}">
                      <a16:colId xmlns:a16="http://schemas.microsoft.com/office/drawing/2014/main" val="2256752022"/>
                    </a:ext>
                  </a:extLst>
                </a:gridCol>
                <a:gridCol w="2415109">
                  <a:extLst>
                    <a:ext uri="{9D8B030D-6E8A-4147-A177-3AD203B41FA5}">
                      <a16:colId xmlns:a16="http://schemas.microsoft.com/office/drawing/2014/main" val="2528137170"/>
                    </a:ext>
                  </a:extLst>
                </a:gridCol>
                <a:gridCol w="3143609">
                  <a:extLst>
                    <a:ext uri="{9D8B030D-6E8A-4147-A177-3AD203B41FA5}">
                      <a16:colId xmlns:a16="http://schemas.microsoft.com/office/drawing/2014/main" val="3673422617"/>
                    </a:ext>
                  </a:extLst>
                </a:gridCol>
              </a:tblGrid>
              <a:tr h="1012895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t" sz="2000" b="1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Fontes </a:t>
                      </a:r>
                    </a:p>
                  </a:txBody>
                  <a:tcPr marL="4036" marR="4036" marT="4036" marB="0">
                    <a:solidFill>
                      <a:schemeClr val="tx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000" b="1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Atividade específica do </a:t>
                      </a:r>
                      <a:r>
                        <a:rPr lang="pt" sz="2000" b="1" i="0" u="none" strike="noStrike" baseline="3000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238U</a:t>
                      </a:r>
                      <a:r>
                        <a:rPr lang="pt" sz="2000" b="1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, Bq/kg </a:t>
                      </a:r>
                      <a:endParaRPr lang="ru-RU" sz="20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007381"/>
                  </a:ext>
                </a:extLst>
              </a:tr>
              <a:tr h="494713">
                <a:tc rowSpan="5">
                  <a:txBody>
                    <a:bodyPr/>
                    <a:lstStyle/>
                    <a:p>
                      <a:pPr algn="ctr" rtl="0" fontAlgn="b"/>
                      <a:r>
                        <a:rPr lang="pt" sz="2400" b="1" i="0" u="none" strike="noStrike" baseline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Minério de fosfato</a:t>
                      </a: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" sz="20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Carolina do Sul 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" sz="20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4800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160775"/>
                  </a:ext>
                </a:extLst>
              </a:tr>
              <a:tr h="494713">
                <a:tc vMerge="1">
                  <a:txBody>
                    <a:bodyPr/>
                    <a:lstStyle/>
                    <a:p>
                      <a:pPr algn="l" fontAlgn="b"/>
                      <a:endParaRPr lang="en-US" sz="2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" sz="20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Marrocos</a:t>
                      </a: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" sz="20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1700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478110"/>
                  </a:ext>
                </a:extLst>
              </a:tr>
              <a:tr h="494713">
                <a:tc vMerge="1">
                  <a:txBody>
                    <a:bodyPr/>
                    <a:lstStyle/>
                    <a:p>
                      <a:pPr algn="l" fontAlgn="b"/>
                      <a:endParaRPr lang="en-US" sz="2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" sz="20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Flórida</a:t>
                      </a: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" sz="20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1500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26838"/>
                  </a:ext>
                </a:extLst>
              </a:tr>
              <a:tr h="494713">
                <a:tc vMerge="1">
                  <a:txBody>
                    <a:bodyPr/>
                    <a:lstStyle/>
                    <a:p>
                      <a:pPr algn="l" fontAlgn="b"/>
                      <a:endParaRPr lang="en-US" sz="2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" sz="20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China</a:t>
                      </a: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" sz="20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150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70562"/>
                  </a:ext>
                </a:extLst>
              </a:tr>
              <a:tr h="494713">
                <a:tc vMerge="1">
                  <a:txBody>
                    <a:bodyPr/>
                    <a:lstStyle/>
                    <a:p>
                      <a:pPr algn="l" fontAlgn="b"/>
                      <a:endParaRPr lang="en-US" sz="2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" sz="20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Península de Kola </a:t>
                      </a: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" sz="20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90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984872"/>
                  </a:ext>
                </a:extLst>
              </a:tr>
              <a:tr h="494713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pt" sz="2400" b="1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Solo*</a:t>
                      </a: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" sz="20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Chernozem ordinário </a:t>
                      </a: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000" b="0" i="0" u="none" strike="noStrike" kern="120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  <a:ea typeface="+mn-ea"/>
                          <a:cs typeface="+mn-cs"/>
                        </a:rPr>
                        <a:t>178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019795"/>
                  </a:ext>
                </a:extLst>
              </a:tr>
              <a:tr h="58877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" sz="20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Solos de castanheiro</a:t>
                      </a: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000" b="0" i="0" u="none" strike="noStrike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48</a:t>
                      </a:r>
                      <a:endParaRPr lang="ru-RU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520732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45E4359-22FE-4D1F-A821-9556B6FB9B30}"/>
              </a:ext>
            </a:extLst>
          </p:cNvPr>
          <p:cNvSpPr/>
          <p:nvPr/>
        </p:nvSpPr>
        <p:spPr>
          <a:xfrm>
            <a:off x="8304339" y="1244825"/>
            <a:ext cx="3157411" cy="230832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 fontAlgn="b"/>
            <a:r>
              <a:rPr lang="pt" sz="23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No caso do minério de fosfato da Península de Kola e dos solos virgens, observam-se valores quase idênticos de atividade específica </a:t>
            </a:r>
            <a:br>
              <a:rPr lang="pt" sz="23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23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de </a:t>
            </a:r>
            <a:r>
              <a:rPr lang="pt" sz="2300" b="1" i="0" u="none" strike="noStrike" baseline="30000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238</a:t>
            </a:r>
            <a:r>
              <a:rPr lang="pt" sz="23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U.</a:t>
            </a:r>
            <a:endParaRPr lang="ru-RU" sz="23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A88076-93C3-4DFF-90FC-E4F8B9F690E6}"/>
              </a:ext>
            </a:extLst>
          </p:cNvPr>
          <p:cNvSpPr/>
          <p:nvPr/>
        </p:nvSpPr>
        <p:spPr>
          <a:xfrm>
            <a:off x="8357661" y="5357654"/>
            <a:ext cx="2994702" cy="5847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/>
            <a:r>
              <a:rPr lang="pt" sz="1600" b="0" i="0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Rikhvanov, 2009;</a:t>
            </a:r>
          </a:p>
          <a:p>
            <a:pPr rtl="0"/>
            <a:r>
              <a:rPr lang="pt" sz="1600" b="0" i="0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Buraeva e </a:t>
            </a:r>
            <a:r>
              <a:rPr lang="pt" sz="1600" b="0" i="1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coautores</a:t>
            </a:r>
            <a:r>
              <a:rPr lang="pt" sz="1600" b="0" i="0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, 2013.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020C466-A801-43D4-9DE3-01662DE2C62B}"/>
              </a:ext>
            </a:extLst>
          </p:cNvPr>
          <p:cNvSpPr/>
          <p:nvPr/>
        </p:nvSpPr>
        <p:spPr>
          <a:xfrm>
            <a:off x="789135" y="5968691"/>
            <a:ext cx="2377382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/>
            <a:r>
              <a:rPr lang="pt" sz="1800" b="0" i="0" u="none" strike="noStrike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* Região de Rostov, Rússia</a:t>
            </a:r>
            <a:endParaRPr lang="ru-RU">
              <a:solidFill>
                <a:srgbClr val="004993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9A42AFD-1B9F-4449-948A-DE5043F111E4}"/>
              </a:ext>
            </a:extLst>
          </p:cNvPr>
          <p:cNvSpPr/>
          <p:nvPr/>
        </p:nvSpPr>
        <p:spPr>
          <a:xfrm>
            <a:off x="819808" y="4246179"/>
            <a:ext cx="7504684" cy="17405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057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217" y="400294"/>
            <a:ext cx="9550645" cy="758825"/>
          </a:xfrm>
        </p:spPr>
        <p:txBody>
          <a:bodyPr>
            <a:noAutofit/>
          </a:bodyPr>
          <a:lstStyle/>
          <a:p>
            <a:pPr rtl="0"/>
            <a:r>
              <a:rPr lang="pt" sz="2800" b="1" i="0" u="none" strike="noStrike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Teor de urânio em fertilizantes minerais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12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5B0508E-BC24-41F2-B70B-AD8452510F43}"/>
              </a:ext>
            </a:extLst>
          </p:cNvPr>
          <p:cNvSpPr/>
          <p:nvPr/>
        </p:nvSpPr>
        <p:spPr>
          <a:xfrm>
            <a:off x="9177531" y="5902072"/>
            <a:ext cx="2181687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 rtl="0"/>
            <a:r>
              <a:rPr lang="pt" sz="1600" b="0" i="0" u="none" strike="noStrike" spc="20" dirty="0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  <a:ea typeface="Calibri"/>
                <a:cs typeface="Calibri"/>
              </a:rPr>
              <a:t>Kratz e Schnug, 2006.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B83DB34-DC6B-4559-8630-32C3A9E4B034}"/>
              </a:ext>
            </a:extLst>
          </p:cNvPr>
          <p:cNvSpPr/>
          <p:nvPr/>
        </p:nvSpPr>
        <p:spPr>
          <a:xfrm>
            <a:off x="754412" y="1399328"/>
            <a:ext cx="4916955" cy="375487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>
              <a:spcAft>
                <a:spcPts val="1800"/>
              </a:spcAft>
            </a:pPr>
            <a:r>
              <a:rPr lang="pt" sz="25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Os fertilizantes fosfatados têm um teor de urânio mais elevado do que outros tipos de fertilizantes. </a:t>
            </a:r>
          </a:p>
          <a:p>
            <a:pPr rtl="0">
              <a:spcAft>
                <a:spcPts val="1800"/>
              </a:spcAft>
            </a:pPr>
            <a:r>
              <a:rPr lang="pt" sz="25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As concentrações médias de urânio nos fertilizantes minerais fosfatados variam </a:t>
            </a:r>
            <a:r>
              <a:rPr lang="pt" sz="2500" b="1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entre 6 e 149 mg/kg</a:t>
            </a:r>
            <a:r>
              <a:rPr lang="pt" sz="25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. </a:t>
            </a:r>
          </a:p>
          <a:p>
            <a:pPr rtl="0">
              <a:spcAft>
                <a:spcPts val="1800"/>
              </a:spcAft>
            </a:pPr>
            <a:r>
              <a:rPr lang="pt" sz="25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As concentrações máximas podem exceder 362 mg/kg.</a:t>
            </a:r>
          </a:p>
        </p:txBody>
      </p:sp>
      <p:pic>
        <p:nvPicPr>
          <p:cNvPr id="8" name="Picture 5" descr="PR Picture2.jpg">
            <a:extLst>
              <a:ext uri="{FF2B5EF4-FFF2-40B4-BE49-F238E27FC236}">
                <a16:creationId xmlns:a16="http://schemas.microsoft.com/office/drawing/2014/main" id="{5B5F5F15-7AE9-4BBC-A754-43235FA64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335" y="1332833"/>
            <a:ext cx="5382744" cy="40398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007893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Teor de urânio em fertilizantes orgânicos</a:t>
            </a:r>
          </a:p>
        </p:txBody>
      </p:sp>
      <p:sp>
        <p:nvSpPr>
          <p:cNvPr id="21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13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029A48-A13F-4761-9808-EC89B97EF9BC}"/>
              </a:ext>
            </a:extLst>
          </p:cNvPr>
          <p:cNvSpPr/>
          <p:nvPr/>
        </p:nvSpPr>
        <p:spPr>
          <a:xfrm>
            <a:off x="9112626" y="5884197"/>
            <a:ext cx="2181687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 rtl="0"/>
            <a:r>
              <a:rPr lang="pt" sz="1600" b="0" i="0" u="none" strike="noStrike" spc="20" dirty="0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  <a:ea typeface="Calibri"/>
                <a:cs typeface="Calibri"/>
              </a:rPr>
              <a:t>Kratz e Schnug, 2006.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2B6977B-29C4-43C8-BD5F-6266CD6CD701}"/>
              </a:ext>
            </a:extLst>
          </p:cNvPr>
          <p:cNvSpPr/>
          <p:nvPr/>
        </p:nvSpPr>
        <p:spPr>
          <a:xfrm>
            <a:off x="814796" y="1431759"/>
            <a:ext cx="4792175" cy="31239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>
              <a:spcAft>
                <a:spcPts val="1800"/>
              </a:spcAft>
            </a:pPr>
            <a:r>
              <a:rPr lang="pt" sz="25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As concentrações médias de urânio nos fertilizantes orgânicos, como </a:t>
            </a:r>
            <a:br>
              <a:rPr lang="pt" sz="25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25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o esterco o chorume, não excedem </a:t>
            </a:r>
            <a:r>
              <a:rPr lang="pt" sz="25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2,6 mg/kg de peso seco</a:t>
            </a:r>
            <a:r>
              <a:rPr lang="pt" sz="25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. </a:t>
            </a:r>
          </a:p>
          <a:p>
            <a:pPr rtl="0">
              <a:spcAft>
                <a:spcPts val="1800"/>
              </a:spcAft>
            </a:pPr>
            <a:r>
              <a:rPr lang="pt" sz="25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As concentrações máximas podem atingir 11,6 mg/kg de peso seco.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74F63AB-2B8D-4735-BEB2-78E1694DB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590" y="1498447"/>
            <a:ext cx="5305974" cy="426648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85187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099" y="399631"/>
            <a:ext cx="8900124" cy="758825"/>
          </a:xfrm>
        </p:spPr>
        <p:txBody>
          <a:bodyPr>
            <a:noAutofit/>
          </a:bodyPr>
          <a:lstStyle/>
          <a:p>
            <a:pPr rtl="0"/>
            <a:r>
              <a:rPr lang="pt" sz="28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Consumo de urânio proveniente de fertilizantes</a:t>
            </a:r>
            <a:br>
              <a:rPr lang="pt" sz="28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28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minerais e orgânicos</a:t>
            </a:r>
          </a:p>
        </p:txBody>
      </p:sp>
      <p:sp>
        <p:nvSpPr>
          <p:cNvPr id="19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14</a:t>
            </a:r>
            <a:endParaRPr lang="en-GB" sz="200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D8297CB-D5F2-4644-846A-1D7E389E5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764290"/>
              </p:ext>
            </p:extLst>
          </p:nvPr>
        </p:nvGraphicFramePr>
        <p:xfrm>
          <a:off x="3795622" y="1513293"/>
          <a:ext cx="7246189" cy="36996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41684">
                  <a:extLst>
                    <a:ext uri="{9D8B030D-6E8A-4147-A177-3AD203B41FA5}">
                      <a16:colId xmlns:a16="http://schemas.microsoft.com/office/drawing/2014/main" val="2528137170"/>
                    </a:ext>
                  </a:extLst>
                </a:gridCol>
                <a:gridCol w="2904505">
                  <a:extLst>
                    <a:ext uri="{9D8B030D-6E8A-4147-A177-3AD203B41FA5}">
                      <a16:colId xmlns:a16="http://schemas.microsoft.com/office/drawing/2014/main" val="3673422617"/>
                    </a:ext>
                  </a:extLst>
                </a:gridCol>
              </a:tblGrid>
              <a:tr h="1215199">
                <a:tc>
                  <a:txBody>
                    <a:bodyPr/>
                    <a:lstStyle/>
                    <a:p>
                      <a:pPr algn="ctr" rtl="0" fontAlgn="b"/>
                      <a:r>
                        <a:rPr lang="pt" sz="2400" b="1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Fertilizantes</a:t>
                      </a:r>
                    </a:p>
                  </a:txBody>
                  <a:tcPr marL="4036" marR="4036" marT="4036" marB="0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400" b="1" i="0" u="none" strike="noStrike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Teor de urânio, </a:t>
                      </a:r>
                      <a:br>
                        <a:rPr lang="pt" sz="2400" b="1" i="0" u="none" strike="noStrike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</a:br>
                      <a:r>
                        <a:rPr lang="pt" sz="2400" b="1" i="0" u="none" strike="noStrike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g U/ha 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007381"/>
                  </a:ext>
                </a:extLst>
              </a:tr>
              <a:tr h="756339">
                <a:tc>
                  <a:txBody>
                    <a:bodyPr/>
                    <a:lstStyle/>
                    <a:p>
                      <a:pPr marL="88900" indent="0" algn="l" rtl="0" fontAlgn="b"/>
                      <a:r>
                        <a:rPr lang="pt" sz="2400" b="1" i="0" u="none" strike="noStrike" baseline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Adubos fosfatados: todos</a:t>
                      </a: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400" b="1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&lt; 0,01–61 </a:t>
                      </a: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160775"/>
                  </a:ext>
                </a:extLst>
              </a:tr>
              <a:tr h="756339">
                <a:tc>
                  <a:txBody>
                    <a:bodyPr/>
                    <a:lstStyle/>
                    <a:p>
                      <a:pPr marL="88900" indent="0" algn="l" rtl="0" fontAlgn="b"/>
                      <a:r>
                        <a:rPr lang="pt" sz="2400" b="1" i="0" u="none" strike="noStrike" baseline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Fertilizantes fosfatados: amigos do ambiente</a:t>
                      </a: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400" b="1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&lt; 0,01–0,36  </a:t>
                      </a: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185158"/>
                  </a:ext>
                </a:extLst>
              </a:tr>
              <a:tr h="971764">
                <a:tc>
                  <a:txBody>
                    <a:bodyPr/>
                    <a:lstStyle/>
                    <a:p>
                      <a:pPr marL="88900" indent="0" algn="l" rtl="0" fontAlgn="b"/>
                      <a:r>
                        <a:rPr lang="pt" sz="2400" b="1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Adubos orgânicos (esterco e chorume)</a:t>
                      </a: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400" b="1" i="0" u="none" strike="noStrike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0,1–9,4 </a:t>
                      </a:r>
                    </a:p>
                  </a:txBody>
                  <a:tcPr marL="4036" marR="4036" marT="4036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984872"/>
                  </a:ext>
                </a:extLst>
              </a:tr>
            </a:tbl>
          </a:graphicData>
        </a:graphic>
      </p:graphicFrame>
      <p:sp>
        <p:nvSpPr>
          <p:cNvPr id="8" name="Стрелка вправо 6">
            <a:extLst>
              <a:ext uri="{FF2B5EF4-FFF2-40B4-BE49-F238E27FC236}">
                <a16:creationId xmlns:a16="http://schemas.microsoft.com/office/drawing/2014/main" id="{6765FDDA-2381-4565-A64C-25DD30446C27}"/>
              </a:ext>
            </a:extLst>
          </p:cNvPr>
          <p:cNvSpPr/>
          <p:nvPr/>
        </p:nvSpPr>
        <p:spPr>
          <a:xfrm>
            <a:off x="871269" y="2182483"/>
            <a:ext cx="2852685" cy="190481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Autofit/>
          </a:bodyPr>
          <a:lstStyle/>
          <a:p>
            <a:pPr algn="ctr" rtl="0"/>
            <a:r>
              <a:rPr lang="pt" sz="2000" b="1" i="0" u="none" strike="noStrike" dirty="0">
                <a:solidFill>
                  <a:srgbClr val="00843C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50 kg P</a:t>
            </a:r>
            <a:r>
              <a:rPr lang="pt" sz="2000" b="1" i="0" u="none" strike="noStrike" baseline="-25000" dirty="0">
                <a:solidFill>
                  <a:srgbClr val="00843C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2</a:t>
            </a:r>
            <a:r>
              <a:rPr lang="pt" sz="2000" b="1" i="0" u="none" strike="noStrike" dirty="0">
                <a:solidFill>
                  <a:srgbClr val="00843C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O</a:t>
            </a:r>
            <a:r>
              <a:rPr lang="pt" sz="2000" b="1" i="0" u="none" strike="noStrike" baseline="-25000" dirty="0">
                <a:solidFill>
                  <a:srgbClr val="00843C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5/</a:t>
            </a:r>
            <a:r>
              <a:rPr lang="pt" sz="2000" b="1" i="0" u="none" strike="noStrike" dirty="0">
                <a:solidFill>
                  <a:srgbClr val="00843C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ha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401E6BC-0DEA-4F55-BA68-50782548A708}"/>
              </a:ext>
            </a:extLst>
          </p:cNvPr>
          <p:cNvSpPr/>
          <p:nvPr/>
        </p:nvSpPr>
        <p:spPr>
          <a:xfrm>
            <a:off x="3761119" y="5228049"/>
            <a:ext cx="7106906" cy="4616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/>
            <a:r>
              <a:rPr lang="pt" sz="24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Os fertilizantes ecológicos ajudam a reduzir o urânio que entra no solo. </a:t>
            </a:r>
            <a:endParaRPr lang="ru-RU" sz="24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D5DFE50-4F48-41B3-9A6F-B586476D4262}"/>
              </a:ext>
            </a:extLst>
          </p:cNvPr>
          <p:cNvSpPr/>
          <p:nvPr/>
        </p:nvSpPr>
        <p:spPr>
          <a:xfrm>
            <a:off x="7689463" y="5958652"/>
            <a:ext cx="3475952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 rtl="0"/>
            <a:r>
              <a:rPr lang="pt" sz="1600" b="0" i="0" u="none" strike="noStrike" spc="20" dirty="0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  <a:ea typeface="Calibri"/>
                <a:cs typeface="Calibri"/>
              </a:rPr>
              <a:t>Baseado em Kratz e Schnug, 2006.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22F36FB6-31CA-409E-BAB3-FDE496EDEA71}"/>
              </a:ext>
            </a:extLst>
          </p:cNvPr>
          <p:cNvSpPr/>
          <p:nvPr/>
        </p:nvSpPr>
        <p:spPr>
          <a:xfrm>
            <a:off x="3410708" y="3455626"/>
            <a:ext cx="7950282" cy="8814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960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099" y="399631"/>
            <a:ext cx="8900124" cy="758825"/>
          </a:xfrm>
        </p:spPr>
        <p:txBody>
          <a:bodyPr>
            <a:noAutofit/>
          </a:bodyPr>
          <a:lstStyle/>
          <a:p>
            <a:pPr rtl="0"/>
            <a:r>
              <a:rPr lang="pt" sz="2800" b="1" i="0" u="none" strike="noStrike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Urânio nos alimentos para animais</a:t>
            </a:r>
          </a:p>
        </p:txBody>
      </p:sp>
      <p:sp>
        <p:nvSpPr>
          <p:cNvPr id="19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15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5F40DF1-8AFC-43B7-B94E-ED35B9FF533B}"/>
              </a:ext>
            </a:extLst>
          </p:cNvPr>
          <p:cNvSpPr/>
          <p:nvPr/>
        </p:nvSpPr>
        <p:spPr>
          <a:xfrm>
            <a:off x="5889648" y="5797171"/>
            <a:ext cx="4273221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/>
            <a:r>
              <a:rPr lang="pt" sz="1600" b="0" i="0" u="none" strike="noStrike" dirty="0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Ratnikov </a:t>
            </a:r>
            <a:r>
              <a:rPr lang="pt" sz="1600" b="0" i="1" u="none" strike="noStrike" dirty="0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 coautores.</a:t>
            </a:r>
            <a:r>
              <a:rPr lang="pt" sz="1600" b="0" i="0" u="none" strike="noStrike" dirty="0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, 2020; Garnier-Laplace </a:t>
            </a:r>
            <a:r>
              <a:rPr lang="pt" sz="1600" b="0" i="1" u="none" strike="noStrike" dirty="0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 coautores</a:t>
            </a:r>
            <a:r>
              <a:rPr lang="pt" sz="1600" b="0" i="0" u="none" strike="noStrike" dirty="0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, 2010.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2CEE2A1D-1D9F-478F-B954-A3632CC61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677" y="1590048"/>
            <a:ext cx="4533580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rtl="0">
              <a:spcAft>
                <a:spcPts val="1800"/>
              </a:spcAft>
            </a:pP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</a:rPr>
              <a:t>O urânio presente na carne e no leite provém de </a:t>
            </a:r>
            <a:r>
              <a:rPr lang="pt" sz="1900" b="0" i="0" u="sng" strike="noStrike" dirty="0">
                <a:highlight>
                  <a:srgbClr val="000000">
                    <a:alpha val="0"/>
                  </a:srgbClr>
                </a:highlight>
              </a:rPr>
              <a:t>plantas forrageiras </a:t>
            </a:r>
            <a:br>
              <a:rPr lang="ru-RU" sz="1900" b="0" i="0" u="sng" strike="noStrike" dirty="0">
                <a:highlight>
                  <a:srgbClr val="000000">
                    <a:alpha val="0"/>
                  </a:srgbClr>
                </a:highlight>
              </a:rPr>
            </a:br>
            <a:r>
              <a:rPr lang="pt" sz="1900" b="0" i="0" u="sng" strike="noStrike" dirty="0">
                <a:highlight>
                  <a:srgbClr val="000000">
                    <a:alpha val="0"/>
                  </a:srgbClr>
                </a:highlight>
              </a:rPr>
              <a:t>e suplementos alimentares</a:t>
            </a: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</a:rPr>
              <a:t> produzidos </a:t>
            </a:r>
            <a:br>
              <a:rPr lang="ru-RU" sz="1900" b="0" i="0" u="none" strike="noStrike" dirty="0">
                <a:highlight>
                  <a:srgbClr val="000000">
                    <a:alpha val="0"/>
                  </a:srgbClr>
                </a:highlight>
              </a:rPr>
            </a:b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</a:rPr>
              <a:t>a partir de fosfatos naturais.</a:t>
            </a:r>
          </a:p>
          <a:p>
            <a:pPr rtl="0" eaLnBrk="0" fontAlgn="base" hangingPunct="0">
              <a:spcBef>
                <a:spcPct val="0"/>
              </a:spcBef>
              <a:spcAft>
                <a:spcPts val="1800"/>
              </a:spcAft>
            </a:pPr>
            <a:r>
              <a:rPr kumimoji="0" lang="pt" sz="1900" b="0" i="0" u="none" strike="noStrike" cap="none" normalizeH="0" baseline="0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ea typeface="Calibri"/>
                <a:cs typeface="Times New Roman"/>
              </a:rPr>
              <a:t>As culturas forrageiras</a:t>
            </a:r>
            <a:r>
              <a:rPr kumimoji="0" lang="pt" sz="1900" b="0" i="1" u="none" strike="noStrike" cap="none" normalizeH="0" baseline="0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ea typeface="Calibri"/>
                <a:cs typeface="Times New Roman"/>
              </a:rPr>
              <a:t> </a:t>
            </a:r>
            <a:r>
              <a:rPr kumimoji="0" lang="pt" sz="1900" b="0" u="none" strike="noStrike" cap="none" normalizeH="0" baseline="0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ea typeface="Calibri"/>
                <a:cs typeface="Times New Roman"/>
              </a:rPr>
              <a:t>podem ser ordenadas da</a:t>
            </a:r>
            <a:r>
              <a:rPr kumimoji="0" lang="pt" sz="1900" b="0" u="none" strike="noStrike" cap="none" normalizeH="0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ea typeface="Calibri"/>
                <a:cs typeface="Times New Roman"/>
              </a:rPr>
              <a:t> seguinte forma em termos </a:t>
            </a:r>
            <a:br>
              <a:rPr kumimoji="0" lang="ru-RU" sz="1900" b="0" u="none" strike="noStrike" cap="none" normalizeH="0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ea typeface="Calibri"/>
                <a:cs typeface="Times New Roman"/>
              </a:rPr>
            </a:br>
            <a:r>
              <a:rPr kumimoji="0" lang="pt" sz="1900" b="0" u="none" strike="noStrike" cap="none" normalizeH="0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ea typeface="Calibri"/>
                <a:cs typeface="Times New Roman"/>
              </a:rPr>
              <a:t>de </a:t>
            </a:r>
            <a:r>
              <a:rPr kumimoji="0" lang="pt" sz="1900" b="0" u="none" strike="noStrike" cap="none" normalizeH="0" baseline="0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ea typeface="Calibri"/>
                <a:cs typeface="Times New Roman"/>
              </a:rPr>
              <a:t>acumulação de </a:t>
            </a:r>
            <a:r>
              <a:rPr kumimoji="0" lang="pt" sz="1900" b="0" u="none" strike="noStrike" cap="none" normalizeH="0" baseline="30000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ea typeface="Calibri"/>
                <a:cs typeface="Times New Roman"/>
              </a:rPr>
              <a:t>238</a:t>
            </a:r>
            <a:r>
              <a:rPr kumimoji="0" lang="pt" sz="1900" b="0" u="none" strike="noStrike" cap="none" normalizeH="0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ea typeface="Calibri"/>
                <a:cs typeface="Times New Roman"/>
              </a:rPr>
              <a:t>U</a:t>
            </a:r>
            <a:r>
              <a:rPr kumimoji="0" lang="pt" sz="1900" b="0" i="0" u="none" strike="noStrike" cap="none" normalizeH="0" baseline="0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ea typeface="Calibri"/>
                <a:cs typeface="Times New Roman"/>
              </a:rPr>
              <a:t>: </a:t>
            </a:r>
            <a:r>
              <a:rPr kumimoji="0" lang="pt" sz="1900" b="0" i="1" u="none" strike="noStrike" cap="none" normalizeH="0" baseline="0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ea typeface="Calibri"/>
                <a:cs typeface="Times New Roman"/>
              </a:rPr>
              <a:t>milho (silagem) &gt; ervilhas (massa vegetativa) &gt; luzerna (feno) &gt; erva do Sudão (feno). </a:t>
            </a:r>
            <a:endParaRPr kumimoji="0" lang="en-US" altLang="ru-RU" sz="1900" i="1" u="none" strike="noStrike" cap="none" normalizeH="0" baseline="0" dirty="0">
              <a:ln>
                <a:noFill/>
              </a:ln>
              <a:solidFill>
                <a:srgbClr val="004993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 eaLnBrk="0" fontAlgn="base" hangingPunct="0">
              <a:spcBef>
                <a:spcPct val="0"/>
              </a:spcBef>
              <a:spcAft>
                <a:spcPts val="1800"/>
              </a:spcAft>
            </a:pP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</a:rPr>
              <a:t>A ingestão de partículas de solo também pode ser um componente significativo </a:t>
            </a:r>
            <a:br>
              <a:rPr lang="ru-RU" sz="1900" b="0" i="0" u="none" strike="noStrike" dirty="0">
                <a:highlight>
                  <a:srgbClr val="000000">
                    <a:alpha val="0"/>
                  </a:srgbClr>
                </a:highlight>
              </a:rPr>
            </a:b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</a:rPr>
              <a:t>da contaminação do gado.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FD40362-7A8E-4101-8D64-808C77999F2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2446" y="1407618"/>
            <a:ext cx="5430775" cy="4169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752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40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 exposição humana ao urânio deve ser limitada</a:t>
            </a:r>
            <a:br>
              <a:rPr lang="pt" sz="40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40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10B06A6-D56F-4F01-9BA9-AABA58EDD685}"/>
              </a:ext>
            </a:extLst>
          </p:cNvPr>
          <p:cNvSpPr txBox="1"/>
          <p:nvPr/>
        </p:nvSpPr>
        <p:spPr>
          <a:xfrm>
            <a:off x="1105379" y="4311680"/>
            <a:ext cx="4568825" cy="5708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rtl="0"/>
            <a:r>
              <a:rPr lang="pt" sz="2400" b="0" i="0" u="none" strike="noStrike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(Schnug e Lottermoser, 2013).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3166BB-D57D-4766-AE96-FB636BC787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-193" r="22153" b="193"/>
          <a:stretch>
            <a:fillRect/>
          </a:stretch>
        </p:blipFill>
        <p:spPr>
          <a:xfrm>
            <a:off x="5944679" y="1284617"/>
            <a:ext cx="44862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5704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2B2F576-AC39-4863-817A-D0DB1F888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4149" y="3648179"/>
            <a:ext cx="6743702" cy="904771"/>
          </a:xfrm>
        </p:spPr>
        <p:txBody>
          <a:bodyPr>
            <a:noAutofit/>
          </a:bodyPr>
          <a:lstStyle/>
          <a:p>
            <a:pPr algn="ctr" rtl="0"/>
            <a:r>
              <a:rPr lang="pt" sz="40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Obrigado por sua atenção!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37300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pPr rtl="0"/>
            <a:r>
              <a:rPr lang="pt" sz="2800" b="1" i="0" u="none" strike="noStrike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Metais pesados e saúde humana</a:t>
            </a: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2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D70F84-0204-4B27-B468-3424297A3B0D}"/>
              </a:ext>
            </a:extLst>
          </p:cNvPr>
          <p:cNvSpPr/>
          <p:nvPr/>
        </p:nvSpPr>
        <p:spPr>
          <a:xfrm>
            <a:off x="806168" y="1343650"/>
            <a:ext cx="6614064" cy="135421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>
              <a:spcAft>
                <a:spcPts val="1200"/>
              </a:spcAft>
            </a:pPr>
            <a:r>
              <a:rPr lang="pt" sz="23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Todos os isótopos de urânio são radioativos.</a:t>
            </a:r>
          </a:p>
          <a:p>
            <a:pPr rtl="0">
              <a:spcAft>
                <a:spcPts val="1200"/>
              </a:spcAft>
            </a:pPr>
            <a:r>
              <a:rPr lang="pt" sz="23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Existem três isótopos de urânio na natureza: 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D93CD0C-227D-47BF-818D-6764E9357943}"/>
              </a:ext>
            </a:extLst>
          </p:cNvPr>
          <p:cNvSpPr/>
          <p:nvPr/>
        </p:nvSpPr>
        <p:spPr>
          <a:xfrm>
            <a:off x="9144194" y="4211239"/>
            <a:ext cx="1903274" cy="30777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/>
            <a:r>
              <a:rPr lang="pt" sz="1400" b="0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  <a:hlinkClick r:id="rId2"/>
              </a:rPr>
              <a:t>https://megabook.ru</a:t>
            </a:r>
            <a:endParaRPr lang="ru-RU" sz="1400">
              <a:solidFill>
                <a:srgbClr val="00000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803884A-35F4-4945-8262-9B71C9A988FA}"/>
              </a:ext>
            </a:extLst>
          </p:cNvPr>
          <p:cNvSpPr/>
          <p:nvPr/>
        </p:nvSpPr>
        <p:spPr>
          <a:xfrm>
            <a:off x="6189019" y="4911510"/>
            <a:ext cx="5628167" cy="8309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>
              <a:spcAft>
                <a:spcPts val="1200"/>
              </a:spcAft>
            </a:pPr>
            <a:r>
              <a:rPr lang="pt" sz="23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O urânio-238 representa 99%</a:t>
            </a:r>
            <a:br>
              <a:rPr lang="pt" sz="23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23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de todo o urânio natural. 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1BD1A0D1-1402-45EC-BF4C-1D16EF4F7C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848101"/>
              </p:ext>
            </p:extLst>
          </p:nvPr>
        </p:nvGraphicFramePr>
        <p:xfrm>
          <a:off x="909685" y="2868584"/>
          <a:ext cx="4842343" cy="27543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2684">
                  <a:extLst>
                    <a:ext uri="{9D8B030D-6E8A-4147-A177-3AD203B41FA5}">
                      <a16:colId xmlns:a16="http://schemas.microsoft.com/office/drawing/2014/main" val="3635267490"/>
                    </a:ext>
                  </a:extLst>
                </a:gridCol>
                <a:gridCol w="1965726">
                  <a:extLst>
                    <a:ext uri="{9D8B030D-6E8A-4147-A177-3AD203B41FA5}">
                      <a16:colId xmlns:a16="http://schemas.microsoft.com/office/drawing/2014/main" val="140667034"/>
                    </a:ext>
                  </a:extLst>
                </a:gridCol>
                <a:gridCol w="1493933">
                  <a:extLst>
                    <a:ext uri="{9D8B030D-6E8A-4147-A177-3AD203B41FA5}">
                      <a16:colId xmlns:a16="http://schemas.microsoft.com/office/drawing/2014/main" val="1294314224"/>
                    </a:ext>
                  </a:extLst>
                </a:gridCol>
              </a:tblGrid>
              <a:tr h="1032872"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Isótopo </a:t>
                      </a:r>
                      <a:endParaRPr lang="ru-RU" sz="2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 dirty="0">
                          <a:solidFill>
                            <a:srgbClr val="004993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Prevalência, </a:t>
                      </a:r>
                      <a:br>
                        <a:rPr lang="pt" sz="2300" b="0" i="0" u="none" strike="noStrike" dirty="0">
                          <a:solidFill>
                            <a:srgbClr val="004993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</a:br>
                      <a:r>
                        <a:rPr lang="pt" sz="2300" b="0" i="0" u="none" strike="noStrike" dirty="0">
                          <a:solidFill>
                            <a:srgbClr val="004993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%</a:t>
                      </a:r>
                      <a:endParaRPr lang="ru-RU" sz="2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Meia-vida, anos</a:t>
                      </a:r>
                      <a:endParaRPr lang="ru-RU" sz="23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563226"/>
                  </a:ext>
                </a:extLst>
              </a:tr>
              <a:tr h="573817">
                <a:tc>
                  <a:txBody>
                    <a:bodyPr/>
                    <a:lstStyle/>
                    <a:p>
                      <a:pPr algn="ctr" rtl="0"/>
                      <a:r>
                        <a:rPr lang="pt" sz="2300" b="1" i="0" u="none" strike="noStrike" baseline="30000">
                          <a:solidFill>
                            <a:srgbClr val="FF0000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238</a:t>
                      </a:r>
                      <a:r>
                        <a:rPr lang="pt" sz="2300" b="1" i="0" u="none" strike="noStrike">
                          <a:solidFill>
                            <a:srgbClr val="FF0000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 dirty="0">
                          <a:solidFill>
                            <a:srgbClr val="FF0000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99,2739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 dirty="0">
                          <a:solidFill>
                            <a:srgbClr val="FF0000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4,51 × 10</a:t>
                      </a:r>
                      <a:r>
                        <a:rPr lang="pt" sz="2300" b="0" i="0" u="none" strike="noStrike" baseline="30000" dirty="0">
                          <a:solidFill>
                            <a:srgbClr val="FF0000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9</a:t>
                      </a:r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244140"/>
                  </a:ext>
                </a:extLst>
              </a:tr>
              <a:tr h="573817">
                <a:tc>
                  <a:txBody>
                    <a:bodyPr/>
                    <a:lstStyle/>
                    <a:p>
                      <a:pPr algn="ctr" rtl="0"/>
                      <a:r>
                        <a:rPr lang="pt" sz="2300" b="1" i="0" u="none" strike="noStrike" baseline="30000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235</a:t>
                      </a:r>
                      <a:r>
                        <a:rPr lang="pt" sz="2300" b="1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0,7024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7,13 × 10</a:t>
                      </a:r>
                      <a:r>
                        <a:rPr lang="pt" sz="2300" b="0" i="0" u="none" strike="noStrike" baseline="300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8</a:t>
                      </a:r>
                      <a:endParaRPr lang="ru-RU" sz="2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932464"/>
                  </a:ext>
                </a:extLst>
              </a:tr>
              <a:tr h="573817">
                <a:tc>
                  <a:txBody>
                    <a:bodyPr/>
                    <a:lstStyle/>
                    <a:p>
                      <a:pPr algn="ctr" rtl="0"/>
                      <a:r>
                        <a:rPr lang="pt" sz="2300" b="1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 </a:t>
                      </a:r>
                      <a:r>
                        <a:rPr lang="pt" sz="2300" b="1" i="0" u="none" strike="noStrike" baseline="30000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234</a:t>
                      </a:r>
                      <a:r>
                        <a:rPr lang="pt" sz="2300" b="1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0,0057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2,45 × 10</a:t>
                      </a:r>
                      <a:r>
                        <a:rPr lang="pt" sz="2300" b="0" i="0" u="none" strike="noStrike" baseline="300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5</a:t>
                      </a:r>
                      <a:endParaRPr lang="ru-RU" sz="2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585724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4932E7-D702-4FE1-B44E-5BB547431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00" y="1311215"/>
            <a:ext cx="2550673" cy="284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5632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pPr rtl="0"/>
            <a:r>
              <a:rPr lang="pt" sz="2800" b="1" i="0" u="none" strike="noStrike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O urânio e a saúde humana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3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6EE7D36-A658-4114-A8D9-ABE01D2BCD10}"/>
              </a:ext>
            </a:extLst>
          </p:cNvPr>
          <p:cNvSpPr/>
          <p:nvPr/>
        </p:nvSpPr>
        <p:spPr>
          <a:xfrm>
            <a:off x="6679052" y="5996963"/>
            <a:ext cx="4727944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 rtl="0"/>
            <a:r>
              <a:rPr lang="pt" sz="1600" b="0" i="0" u="none" strike="noStrike">
                <a:solidFill>
                  <a:srgbClr val="A6A6A6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Smith e Makhijani, 2005; Ivanenko </a:t>
            </a:r>
            <a:r>
              <a:rPr lang="pt" sz="1600" b="0" i="1" u="none" strike="noStrike">
                <a:solidFill>
                  <a:srgbClr val="A6A6A6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 coautores.</a:t>
            </a:r>
            <a:r>
              <a:rPr lang="pt" sz="1600" b="0" i="0" u="none" strike="noStrike">
                <a:solidFill>
                  <a:srgbClr val="A6A6A6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, 2012.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7921635-494C-435E-9D84-2F11B29AC628}"/>
              </a:ext>
            </a:extLst>
          </p:cNvPr>
          <p:cNvSpPr/>
          <p:nvPr/>
        </p:nvSpPr>
        <p:spPr>
          <a:xfrm>
            <a:off x="6316733" y="1414570"/>
            <a:ext cx="5034592" cy="45243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>
              <a:spcAft>
                <a:spcPts val="1200"/>
              </a:spcAft>
            </a:pP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O urânio </a:t>
            </a:r>
            <a:r>
              <a:rPr lang="pt" sz="23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tem efeitos na saúde</a:t>
            </a: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 principalmente como substância tóxica que causa danos </a:t>
            </a:r>
            <a:r>
              <a:rPr lang="pt" sz="2300" b="1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nos rins</a:t>
            </a: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. </a:t>
            </a:r>
          </a:p>
          <a:p>
            <a:pPr rtl="0">
              <a:spcAft>
                <a:spcPts val="1200"/>
              </a:spcAft>
            </a:pP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Subsequentemente, a radioatividade </a:t>
            </a:r>
            <a:b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do urânio afeta negativamente </a:t>
            </a:r>
            <a:b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2300" b="1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 hematopoiese</a:t>
            </a: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, levando </a:t>
            </a:r>
            <a:b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ao desenvolvimento de </a:t>
            </a:r>
            <a:r>
              <a:rPr lang="pt" sz="2300" b="1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cancro </a:t>
            </a:r>
            <a:br>
              <a:rPr lang="pt" sz="2300" b="1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2300" b="1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da medula óssea</a:t>
            </a: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. </a:t>
            </a:r>
            <a:endParaRPr lang="en-US" sz="2300" dirty="0">
              <a:solidFill>
                <a:srgbClr val="004993"/>
              </a:solidFill>
            </a:endParaRPr>
          </a:p>
          <a:p>
            <a:pPr rtl="0">
              <a:spcAft>
                <a:spcPts val="1200"/>
              </a:spcAft>
            </a:pP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Além disso, o urânio </a:t>
            </a:r>
            <a:r>
              <a:rPr lang="pt" sz="2300" b="1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é </a:t>
            </a: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 </a:t>
            </a:r>
            <a:r>
              <a:rPr lang="pt" sz="2300" b="1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genotóxico </a:t>
            </a: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(danifica o ADN) e </a:t>
            </a:r>
            <a:r>
              <a:rPr lang="pt" sz="2300" b="1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mutagénico</a:t>
            </a: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 (causa </a:t>
            </a:r>
            <a:b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ou promove mutações hereditárias).</a:t>
            </a:r>
            <a:endParaRPr lang="ru-RU" sz="2300" dirty="0">
              <a:solidFill>
                <a:srgbClr val="004993"/>
              </a:solidFill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163C93D-6225-4182-AE57-0CF9F40BCEE1}"/>
              </a:ext>
            </a:extLst>
          </p:cNvPr>
          <p:cNvCxnSpPr/>
          <p:nvPr/>
        </p:nvCxnSpPr>
        <p:spPr>
          <a:xfrm>
            <a:off x="2959023" y="3293240"/>
            <a:ext cx="672533" cy="756745"/>
          </a:xfrm>
          <a:prstGeom prst="straightConnector1">
            <a:avLst/>
          </a:prstGeom>
          <a:ln w="1079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D35FA0D4-DFE2-4C52-B2C1-41BD0C574A52}"/>
              </a:ext>
            </a:extLst>
          </p:cNvPr>
          <p:cNvCxnSpPr/>
          <p:nvPr/>
        </p:nvCxnSpPr>
        <p:spPr>
          <a:xfrm flipH="1">
            <a:off x="1379332" y="3293241"/>
            <a:ext cx="634378" cy="756745"/>
          </a:xfrm>
          <a:prstGeom prst="straightConnector1">
            <a:avLst/>
          </a:prstGeom>
          <a:ln w="1079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40F896-59B8-46D6-89CE-0B1A2400F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51" y="2166365"/>
            <a:ext cx="1320662" cy="331994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8CF2E6-740B-C0EE-F8D3-3F188CC961C5}"/>
              </a:ext>
            </a:extLst>
          </p:cNvPr>
          <p:cNvSpPr/>
          <p:nvPr/>
        </p:nvSpPr>
        <p:spPr>
          <a:xfrm>
            <a:off x="840675" y="5694697"/>
            <a:ext cx="5476057" cy="4616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/>
            <a:r>
              <a:rPr lang="pt" sz="2300" b="1" i="0" u="none" strike="noStrike" spc="-20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O urânio é mau para todos os mamíferos!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9CC0496-7644-BB07-F94F-1F00F8A2DF0D}"/>
              </a:ext>
            </a:extLst>
          </p:cNvPr>
          <p:cNvSpPr/>
          <p:nvPr/>
        </p:nvSpPr>
        <p:spPr>
          <a:xfrm>
            <a:off x="497091" y="4113547"/>
            <a:ext cx="2141078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0"/>
            <a:r>
              <a:rPr lang="pt" sz="23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Toxicidade química </a:t>
            </a:r>
          </a:p>
          <a:p>
            <a:pPr algn="ctr" rtl="0"/>
            <a:r>
              <a:rPr lang="pt" sz="23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(metal pesado)</a:t>
            </a:r>
            <a:endParaRPr lang="en-US" sz="2300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16F5D5E-4B7A-58FE-260B-230F0BF427C9}"/>
              </a:ext>
            </a:extLst>
          </p:cNvPr>
          <p:cNvSpPr/>
          <p:nvPr/>
        </p:nvSpPr>
        <p:spPr>
          <a:xfrm>
            <a:off x="2549731" y="4119725"/>
            <a:ext cx="2300296" cy="8309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0"/>
            <a:r>
              <a:rPr lang="pt" sz="23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Radioatividade </a:t>
            </a:r>
            <a:r>
              <a:rPr lang="pt" sz="23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(metais pesados)</a:t>
            </a:r>
            <a:endParaRPr lang="en-US" sz="23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0ADFFB3-D49E-412D-BEF6-3100965B94C9}"/>
              </a:ext>
            </a:extLst>
          </p:cNvPr>
          <p:cNvSpPr/>
          <p:nvPr/>
        </p:nvSpPr>
        <p:spPr>
          <a:xfrm>
            <a:off x="840676" y="1402097"/>
            <a:ext cx="5034592" cy="181588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/>
            <a:r>
              <a:rPr lang="pt" sz="23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Os alimentos e a água potável são </a:t>
            </a:r>
            <a:br>
              <a:rPr lang="pt" sz="23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23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as principais fontes de exposição </a:t>
            </a:r>
            <a:br>
              <a:rPr lang="pt" sz="23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23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ao urânio na maioria das pessoas. </a:t>
            </a:r>
          </a:p>
          <a:p>
            <a:pPr algn="ctr"/>
            <a:endParaRPr lang="en-US" sz="1600" b="1" dirty="0"/>
          </a:p>
          <a:p>
            <a:pPr rtl="0"/>
            <a:r>
              <a:rPr lang="pt" sz="2300" b="1" i="0" u="none" strike="noStrike" cap="all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Efeitos nocivos do urânio:</a:t>
            </a:r>
            <a:endParaRPr lang="en-US" sz="2300" b="1" dirty="0"/>
          </a:p>
        </p:txBody>
      </p:sp>
    </p:spTree>
    <p:extLst>
      <p:ext uri="{BB962C8B-B14F-4D97-AF65-F5344CB8AC3E}">
        <p14:creationId xmlns:p14="http://schemas.microsoft.com/office/powerpoint/2010/main" val="243997467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A3D375E-42CC-45D0-A364-6BE30029C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pPr rtl="0"/>
            <a:r>
              <a:rPr lang="pt" sz="2800" b="1" i="0" u="none" strike="noStrike">
                <a:solidFill>
                  <a:srgbClr val="034A9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Comportamento do urânio no solo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4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A0A496-8493-4A32-8A17-E2E2BC79918D}"/>
              </a:ext>
            </a:extLst>
          </p:cNvPr>
          <p:cNvSpPr/>
          <p:nvPr/>
        </p:nvSpPr>
        <p:spPr>
          <a:xfrm>
            <a:off x="814796" y="1431271"/>
            <a:ext cx="5281204" cy="378565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Em </a:t>
            </a:r>
            <a:r>
              <a:rPr lang="pt" sz="19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condições aeróbicas</a:t>
            </a: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 , o urânio tem valência 6+ (íon uranila UO</a:t>
            </a:r>
            <a:r>
              <a:rPr lang="pt" sz="1900" b="0" i="0" u="none" strike="noStrike" baseline="-25000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2</a:t>
            </a:r>
            <a:r>
              <a:rPr lang="pt" sz="1900" b="0" i="0" u="none" strike="noStrike" baseline="30000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2+</a:t>
            </a: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). É a forma mais estável e móvel do urânio. </a:t>
            </a:r>
          </a:p>
          <a:p>
            <a:pPr rtl="0"/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O urânio forma facilmente compostos complexos com matéria orgânica, carbonatos, fosfatos e sulfatos. Estes compostos mais ou menos solúveis, bem como os óxidos e hidróxidos de ferro, determinam a mobilidade do urânio nos solos.</a:t>
            </a:r>
          </a:p>
          <a:p>
            <a:endParaRPr lang="ru-RU" sz="1900" dirty="0"/>
          </a:p>
          <a:p>
            <a:pPr rtl="0"/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Em </a:t>
            </a:r>
            <a:r>
              <a:rPr lang="pt" sz="19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condições anaeróbicas</a:t>
            </a: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, o urânio pode ser reduzido à valência 4+ sob a forma de U(OH)</a:t>
            </a:r>
            <a:r>
              <a:rPr lang="pt" sz="1900" b="0" i="0" u="none" strike="noStrike" baseline="-25000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4</a:t>
            </a: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 </a:t>
            </a:r>
            <a:b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 U(OH)</a:t>
            </a:r>
            <a:r>
              <a:rPr lang="pt" sz="1900" b="0" i="0" u="none" strike="noStrike" baseline="-25000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3</a:t>
            </a: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 ou reagir com sulfeto. </a:t>
            </a:r>
          </a:p>
          <a:p>
            <a:pPr rtl="0"/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Em solos inundados, o urânio tende a precipitar-se.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267785B-25DD-4C77-B60F-A62079E34C28}"/>
              </a:ext>
            </a:extLst>
          </p:cNvPr>
          <p:cNvSpPr/>
          <p:nvPr/>
        </p:nvSpPr>
        <p:spPr>
          <a:xfrm>
            <a:off x="798786" y="5624763"/>
            <a:ext cx="3359146" cy="5847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/>
            <a:r>
              <a:rPr lang="pt" sz="1600" b="0" i="0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Ashurmetova, 1991; Taylor, 2007; Garnier-Laplace </a:t>
            </a:r>
            <a:r>
              <a:rPr lang="pt" sz="1600" b="0" i="1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 coautores</a:t>
            </a:r>
            <a:r>
              <a:rPr lang="pt" sz="1600" b="0" i="0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, 2010.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639146-A6A7-4D85-8557-97CA9CA79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13" y="1543156"/>
            <a:ext cx="4470169" cy="335262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EE201E6-1031-46A8-BC14-9195A774D1C4}"/>
              </a:ext>
            </a:extLst>
          </p:cNvPr>
          <p:cNvSpPr/>
          <p:nvPr/>
        </p:nvSpPr>
        <p:spPr>
          <a:xfrm>
            <a:off x="6559537" y="4914590"/>
            <a:ext cx="4706564" cy="101566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>
              <a:spcAft>
                <a:spcPts val="1800"/>
              </a:spcAft>
            </a:pPr>
            <a:r>
              <a:rPr lang="pt" sz="19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Foi observada uma maior acumulação de </a:t>
            </a:r>
            <a:r>
              <a:rPr lang="pt" sz="1900" b="1" i="0" u="none" strike="noStrike" baseline="30000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238</a:t>
            </a:r>
            <a:r>
              <a:rPr lang="pt" sz="19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U</a:t>
            </a:r>
            <a:r>
              <a:rPr lang="ru-RU" sz="19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 </a:t>
            </a:r>
            <a:r>
              <a:rPr lang="pt" sz="19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no solo e nas plantas com a aplicação prolongada de fertilizante fosfórico.</a:t>
            </a:r>
            <a:endParaRPr lang="ru-RU" sz="1900" b="1" dirty="0"/>
          </a:p>
        </p:txBody>
      </p:sp>
    </p:spTree>
    <p:extLst>
      <p:ext uri="{BB962C8B-B14F-4D97-AF65-F5344CB8AC3E}">
        <p14:creationId xmlns:p14="http://schemas.microsoft.com/office/powerpoint/2010/main" val="18386213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Acumulação de urânio pelas plantas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5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7DBD678-CF24-4409-AC36-9D1FD8D3BAFB}"/>
              </a:ext>
            </a:extLst>
          </p:cNvPr>
          <p:cNvSpPr/>
          <p:nvPr/>
        </p:nvSpPr>
        <p:spPr>
          <a:xfrm>
            <a:off x="866555" y="1441228"/>
            <a:ext cx="5749905" cy="35548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>
              <a:spcAft>
                <a:spcPts val="1800"/>
              </a:spcAft>
            </a:pP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O urânio é lentamente liberado do solo para as plantas, e o uranila (UO</a:t>
            </a:r>
            <a:r>
              <a:rPr lang="pt" sz="1900" b="0" i="0" u="none" strike="noStrike" baseline="-25000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2</a:t>
            </a:r>
            <a:r>
              <a:rPr lang="pt" sz="1900" b="0" i="0" u="none" strike="noStrike" baseline="30000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2+</a:t>
            </a: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) é mais facilmente acumulado pelas plantas. </a:t>
            </a:r>
          </a:p>
          <a:p>
            <a:pPr rtl="0">
              <a:spcAft>
                <a:spcPts val="1800"/>
              </a:spcAft>
            </a:pP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Em condições normais, as plantas acumulam menos </a:t>
            </a:r>
            <a:b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de 34 µg U/kg de matéria seca. </a:t>
            </a:r>
          </a:p>
          <a:p>
            <a:pPr rtl="0">
              <a:spcAft>
                <a:spcPts val="1800"/>
              </a:spcAft>
            </a:pP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 absorção de urânio pelas culturas foi calculada como sendo </a:t>
            </a:r>
            <a:r>
              <a:rPr lang="pt" sz="1900" b="1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 inferior a 1 g/ha por ano</a:t>
            </a:r>
            <a:r>
              <a:rPr lang="pt" sz="19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.</a:t>
            </a:r>
            <a:endParaRPr lang="ru-RU" sz="1900" dirty="0">
              <a:solidFill>
                <a:srgbClr val="004993"/>
              </a:solidFill>
            </a:endParaRPr>
          </a:p>
          <a:p>
            <a:pPr rtl="0">
              <a:spcAft>
                <a:spcPts val="1800"/>
              </a:spcAft>
            </a:pP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Quando o teor de urânio no solo aumentou para valores muito elevados (150 mg/kg de solo), observou-se uma supressão do crescimento da cevada de cerca de 1,2 vezes.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9ECAF0F-220F-412C-96D4-C2200F73A36E}"/>
              </a:ext>
            </a:extLst>
          </p:cNvPr>
          <p:cNvSpPr/>
          <p:nvPr/>
        </p:nvSpPr>
        <p:spPr>
          <a:xfrm>
            <a:off x="832995" y="5547127"/>
            <a:ext cx="5274508" cy="5847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/>
            <a:r>
              <a:rPr lang="pt" sz="1600" b="0" i="0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Ebbs </a:t>
            </a:r>
            <a:r>
              <a:rPr lang="pt" sz="1600" b="0" i="1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 coautores.</a:t>
            </a:r>
            <a:r>
              <a:rPr lang="pt" sz="1600" b="0" i="0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 2001; Kulieva 2004; Kratz e Schnug 2006; Taylor 2007; Mueller et al. 2010; Gupta e  </a:t>
            </a:r>
            <a:r>
              <a:rPr lang="pt" sz="1600" b="0" i="1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coautores</a:t>
            </a:r>
            <a:r>
              <a:rPr lang="pt" sz="1600" b="0" i="0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 </a:t>
            </a:r>
            <a:r>
              <a:rPr lang="pt" sz="1600" b="0" i="1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.</a:t>
            </a:r>
            <a:r>
              <a:rPr lang="pt" sz="1600" b="0" i="0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 2020. </a:t>
            </a:r>
            <a:endParaRPr lang="ru-RU" sz="16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9585C777-57BC-4425-A9CA-38CBE72C8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6407" y="1276341"/>
            <a:ext cx="4061905" cy="500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9DE5AD-442C-A828-6242-58DAD48F6DBE}"/>
              </a:ext>
            </a:extLst>
          </p:cNvPr>
          <p:cNvSpPr txBox="1"/>
          <p:nvPr/>
        </p:nvSpPr>
        <p:spPr>
          <a:xfrm>
            <a:off x="7416800" y="1290524"/>
            <a:ext cx="939681" cy="2154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pt" sz="800" b="0" i="0" u="none" strike="noStrike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Reatores nucleares</a:t>
            </a:r>
            <a:endParaRPr lang="ru-RU" sz="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1B8204-C182-1407-EF6D-E0514F17E95E}"/>
              </a:ext>
            </a:extLst>
          </p:cNvPr>
          <p:cNvSpPr txBox="1"/>
          <p:nvPr/>
        </p:nvSpPr>
        <p:spPr>
          <a:xfrm>
            <a:off x="7486650" y="1398474"/>
            <a:ext cx="795411" cy="2154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pt" sz="800" b="0" i="0" u="none" strike="noStrike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Ação militar</a:t>
            </a:r>
            <a:endParaRPr lang="ru-RU" sz="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940A72-A615-BC19-00C2-19EA677D094A}"/>
              </a:ext>
            </a:extLst>
          </p:cNvPr>
          <p:cNvSpPr txBox="1"/>
          <p:nvPr/>
        </p:nvSpPr>
        <p:spPr>
          <a:xfrm>
            <a:off x="7570045" y="1506424"/>
            <a:ext cx="914033" cy="2154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pt" sz="800" b="0" i="0" u="none" strike="noStrike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Impacto acidental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E9CD72-9E86-54B6-B63F-768F1991B837}"/>
              </a:ext>
            </a:extLst>
          </p:cNvPr>
          <p:cNvSpPr txBox="1"/>
          <p:nvPr/>
        </p:nvSpPr>
        <p:spPr>
          <a:xfrm>
            <a:off x="7608956" y="1608024"/>
            <a:ext cx="1058303" cy="2154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pt" sz="800" b="0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Produtos lixiviação </a:t>
            </a:r>
            <a:br>
              <a:rPr lang="pt" sz="800" b="0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pt" sz="800" b="0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e resíduos</a:t>
            </a:r>
            <a:endParaRPr lang="ru-RU" sz="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461DE4-1D5E-DA3D-1B03-3D15672CC85F}"/>
              </a:ext>
            </a:extLst>
          </p:cNvPr>
          <p:cNvSpPr txBox="1"/>
          <p:nvPr/>
        </p:nvSpPr>
        <p:spPr>
          <a:xfrm rot="16200000">
            <a:off x="6553189" y="2974586"/>
            <a:ext cx="2042494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1000" b="0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Urânio de fontes antropogénicas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28F105-87A2-5C61-2BDB-7A237A2C82E0}"/>
              </a:ext>
            </a:extLst>
          </p:cNvPr>
          <p:cNvSpPr txBox="1"/>
          <p:nvPr/>
        </p:nvSpPr>
        <p:spPr>
          <a:xfrm rot="16200000">
            <a:off x="6922286" y="4836090"/>
            <a:ext cx="129827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1000" b="0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Urânio do solo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D7E282-C2E3-9042-71D4-48989AA3C7A0}"/>
              </a:ext>
            </a:extLst>
          </p:cNvPr>
          <p:cNvSpPr txBox="1"/>
          <p:nvPr/>
        </p:nvSpPr>
        <p:spPr>
          <a:xfrm>
            <a:off x="9511970" y="4285334"/>
            <a:ext cx="803425" cy="2154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pt" sz="800" b="0" i="0" u="none" strike="noStrike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Translocação</a:t>
            </a:r>
            <a:endParaRPr lang="ru-RU" sz="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0B6E7-00E2-8353-7BC5-32A8068647B2}"/>
              </a:ext>
            </a:extLst>
          </p:cNvPr>
          <p:cNvSpPr txBox="1"/>
          <p:nvPr/>
        </p:nvSpPr>
        <p:spPr>
          <a:xfrm>
            <a:off x="7657770" y="4993572"/>
            <a:ext cx="569387" cy="2154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pt" sz="800" b="0" i="0" u="none" strike="noStrike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Absorção</a:t>
            </a:r>
            <a:endParaRPr lang="ru-RU" sz="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F47D57-FCAA-BDFB-EC1A-9EC88D06D18D}"/>
              </a:ext>
            </a:extLst>
          </p:cNvPr>
          <p:cNvSpPr txBox="1"/>
          <p:nvPr/>
        </p:nvSpPr>
        <p:spPr>
          <a:xfrm>
            <a:off x="7883476" y="5213796"/>
            <a:ext cx="752129" cy="2154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pt" sz="800" b="0" i="0" u="none" strike="noStrike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Precipitação</a:t>
            </a:r>
            <a:endParaRPr lang="ru-RU" sz="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77BCB5-34F4-91D4-C3CF-D39D59BFF8FD}"/>
              </a:ext>
            </a:extLst>
          </p:cNvPr>
          <p:cNvSpPr txBox="1"/>
          <p:nvPr/>
        </p:nvSpPr>
        <p:spPr>
          <a:xfrm>
            <a:off x="7734217" y="4077183"/>
            <a:ext cx="660758" cy="24622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pt" sz="700" b="0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Urânio no solo</a:t>
            </a:r>
            <a:endParaRPr lang="ru-RU" sz="7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7C0A07-A251-90FE-65B0-C697ADB1AA99}"/>
              </a:ext>
            </a:extLst>
          </p:cNvPr>
          <p:cNvSpPr txBox="1"/>
          <p:nvPr/>
        </p:nvSpPr>
        <p:spPr>
          <a:xfrm>
            <a:off x="8740511" y="5170971"/>
            <a:ext cx="93689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800" b="0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Disponibilidade </a:t>
            </a:r>
            <a:br>
              <a:rPr lang="pt" sz="800" b="0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pt" sz="800" b="0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de urânio para as plantas</a:t>
            </a:r>
            <a:endParaRPr lang="ru-RU" sz="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1A50DD-C321-2B7A-614C-A0F28BF8F4C7}"/>
              </a:ext>
            </a:extLst>
          </p:cNvPr>
          <p:cNvSpPr txBox="1"/>
          <p:nvPr/>
        </p:nvSpPr>
        <p:spPr>
          <a:xfrm>
            <a:off x="8134993" y="5839960"/>
            <a:ext cx="591829" cy="2154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pt" sz="800" b="0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Micorriza arbuscular</a:t>
            </a:r>
            <a:endParaRPr lang="ru-RU" sz="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C50911-916F-CA70-A8F5-9442D7F5352E}"/>
              </a:ext>
            </a:extLst>
          </p:cNvPr>
          <p:cNvSpPr txBox="1"/>
          <p:nvPr/>
        </p:nvSpPr>
        <p:spPr>
          <a:xfrm>
            <a:off x="9722389" y="5830814"/>
            <a:ext cx="924105" cy="2154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800" b="0" i="0" u="none" strike="noStrike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Substâncias orgânicas</a:t>
            </a:r>
            <a:endParaRPr lang="ru-RU" sz="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9C0EED-197E-4CFB-6EBF-9846C70DB684}"/>
              </a:ext>
            </a:extLst>
          </p:cNvPr>
          <p:cNvSpPr txBox="1"/>
          <p:nvPr/>
        </p:nvSpPr>
        <p:spPr>
          <a:xfrm>
            <a:off x="8873107" y="5987476"/>
            <a:ext cx="97934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800" b="0" i="0" u="none" strike="noStrike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Microrganismos na rizosfera</a:t>
            </a:r>
            <a:endParaRPr lang="ru-RU" sz="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3F7E50-A0B3-96E5-6445-5A379FC12595}"/>
              </a:ext>
            </a:extLst>
          </p:cNvPr>
          <p:cNvSpPr txBox="1"/>
          <p:nvPr/>
        </p:nvSpPr>
        <p:spPr>
          <a:xfrm>
            <a:off x="9379450" y="4742806"/>
            <a:ext cx="11178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600" b="0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Absorção pelas raízes </a:t>
            </a:r>
            <a:br>
              <a:rPr lang="pt" sz="600" b="0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pt" sz="600" b="0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das plantas</a:t>
            </a:r>
          </a:p>
          <a:p>
            <a:pPr marL="88900" indent="-88900" rtl="0">
              <a:buFont typeface="Arial" panose="020B0604020202020204" pitchFamily="34" charset="0"/>
              <a:buChar char="•"/>
            </a:pPr>
            <a:r>
              <a:rPr lang="pt" sz="600" b="0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Transportadores</a:t>
            </a:r>
            <a:endParaRPr lang="ru-RU" sz="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17510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352" y="508958"/>
            <a:ext cx="10081942" cy="569342"/>
          </a:xfrm>
        </p:spPr>
        <p:txBody>
          <a:bodyPr>
            <a:noAutofit/>
          </a:bodyPr>
          <a:lstStyle/>
          <a:p>
            <a:pPr rtl="0"/>
            <a:r>
              <a:rPr lang="pt" sz="2800" b="1" i="0" u="none" strike="noStrike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Lixiviação de urânio para as águas subterrâneas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6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99E5E98-14C1-4A5B-B4B6-104AB773658A}"/>
              </a:ext>
            </a:extLst>
          </p:cNvPr>
          <p:cNvSpPr/>
          <p:nvPr/>
        </p:nvSpPr>
        <p:spPr>
          <a:xfrm>
            <a:off x="8098800" y="5762786"/>
            <a:ext cx="2839495" cy="5847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/>
            <a:r>
              <a:rPr lang="pt" sz="1600" b="0" i="0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Bigalke </a:t>
            </a:r>
            <a:r>
              <a:rPr lang="pt" sz="1600" b="0" i="1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 coautores</a:t>
            </a:r>
            <a:r>
              <a:rPr lang="pt" sz="1600" b="0" i="0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, 2018; Schnug e Lottermoser, 2013.</a:t>
            </a:r>
            <a:endParaRPr lang="ru-RU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F732715-25D1-40C1-8324-D3C1797A3DE0}"/>
              </a:ext>
            </a:extLst>
          </p:cNvPr>
          <p:cNvSpPr/>
          <p:nvPr/>
        </p:nvSpPr>
        <p:spPr>
          <a:xfrm>
            <a:off x="759326" y="4829057"/>
            <a:ext cx="9023030" cy="116955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>
              <a:spcAft>
                <a:spcPts val="1200"/>
              </a:spcAft>
            </a:pP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Foi estabelecido que o urânio contido nos fertilizantes entra nas águas subterrâneas </a:t>
            </a:r>
            <a:b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 superficiais a partir de solos agrícolas (na forma de uranilo UO</a:t>
            </a:r>
            <a:r>
              <a:rPr lang="pt" sz="1900" b="0" i="0" u="none" strike="noStrike" baseline="-25000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2</a:t>
            </a:r>
            <a:r>
              <a:rPr lang="pt" sz="1900" b="0" i="0" u="none" strike="noStrike" baseline="30000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2+</a:t>
            </a:r>
            <a:r>
              <a:rPr lang="pt" sz="1900" b="0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).</a:t>
            </a:r>
            <a:endParaRPr lang="en-US" sz="1900" dirty="0">
              <a:solidFill>
                <a:srgbClr val="004993"/>
              </a:solidFill>
            </a:endParaRPr>
          </a:p>
          <a:p>
            <a:pPr rtl="0">
              <a:spcAft>
                <a:spcPts val="1200"/>
              </a:spcAft>
            </a:pPr>
            <a:r>
              <a:rPr lang="pt" sz="19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Desta forma, o urânio dos fertilizantes entra nas fontes de água potável.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37BC1C0-4580-4E6C-8607-19906006E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389" y="1323003"/>
            <a:ext cx="10272014" cy="349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C00BD2-D8F6-6033-2B0C-754BF18C0C69}"/>
              </a:ext>
            </a:extLst>
          </p:cNvPr>
          <p:cNvSpPr txBox="1"/>
          <p:nvPr/>
        </p:nvSpPr>
        <p:spPr>
          <a:xfrm>
            <a:off x="8129692" y="4070403"/>
            <a:ext cx="3725758" cy="7386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1400" b="1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U = urânio do solo</a:t>
            </a:r>
          </a:p>
          <a:p>
            <a:pPr rtl="0"/>
            <a:r>
              <a:rPr lang="pt" sz="1400" b="1" i="0" u="none" strike="noStrike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U = urânio proveniente de fertilizantes</a:t>
            </a:r>
          </a:p>
          <a:p>
            <a:pPr rtl="0"/>
            <a:r>
              <a:rPr lang="pt" sz="1400" b="1" i="0" u="none" strike="noStrike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?</a:t>
            </a:r>
            <a:r>
              <a:rPr lang="pt" sz="1400" b="1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? = urânio </a:t>
            </a:r>
            <a:r>
              <a:rPr lang="pt" sz="1400" b="1" i="0" u="none" strike="noStrike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de</a:t>
            </a:r>
            <a:r>
              <a:rPr lang="pt" sz="1400" b="1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</a:t>
            </a:r>
            <a:r>
              <a:rPr lang="pt" sz="1400" b="1" i="0" u="none" strike="noStrike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fonte</a:t>
            </a:r>
            <a:r>
              <a:rPr lang="pt" sz="1400" b="1" i="0" u="none" strike="noStrike" dirty="0">
                <a:solidFill>
                  <a:srgbClr val="3A3838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desconhecida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65301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Entradas de urânio de minério de fosfato em fertilizantes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7</a:t>
            </a:r>
            <a:endParaRPr lang="en-GB" sz="200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E0BA2A-1CE5-4141-84EA-1F916E4E1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57" y="4010997"/>
            <a:ext cx="3079632" cy="2365152"/>
          </a:xfrm>
          <a:prstGeom prst="rect">
            <a:avLst/>
          </a:prstGeom>
        </p:spPr>
      </p:pic>
      <p:sp>
        <p:nvSpPr>
          <p:cNvPr id="8" name="Стрелка вправо 5">
            <a:extLst>
              <a:ext uri="{FF2B5EF4-FFF2-40B4-BE49-F238E27FC236}">
                <a16:creationId xmlns:a16="http://schemas.microsoft.com/office/drawing/2014/main" id="{9A971744-9E81-4930-8578-CCEA6DC754F1}"/>
              </a:ext>
            </a:extLst>
          </p:cNvPr>
          <p:cNvSpPr/>
          <p:nvPr/>
        </p:nvSpPr>
        <p:spPr>
          <a:xfrm rot="5400000">
            <a:off x="2104061" y="2425784"/>
            <a:ext cx="795019" cy="243247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algn="ctr" rtl="0"/>
            <a:r>
              <a:rPr lang="pt" sz="4800" b="1" i="0" u="none" strike="noStrike" baseline="3000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238</a:t>
            </a:r>
            <a:r>
              <a:rPr lang="pt" sz="4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U</a:t>
            </a:r>
            <a:endParaRPr lang="ru-RU" sz="4800" b="1">
              <a:solidFill>
                <a:srgbClr val="FF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67D5F9-E98E-49C3-AF3D-184C6342533C}"/>
              </a:ext>
            </a:extLst>
          </p:cNvPr>
          <p:cNvSpPr/>
          <p:nvPr/>
        </p:nvSpPr>
        <p:spPr>
          <a:xfrm>
            <a:off x="4605777" y="1441392"/>
            <a:ext cx="6263505" cy="313932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>
              <a:spcAft>
                <a:spcPts val="1800"/>
              </a:spcAft>
            </a:pP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 maior parte do urânio contido no minério </a:t>
            </a:r>
            <a:b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de fosfato é utilizada em fertilizantes.</a:t>
            </a:r>
          </a:p>
          <a:p>
            <a:pPr rtl="0">
              <a:spcAft>
                <a:spcPts val="1800"/>
              </a:spcAft>
            </a:pP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 redução de urânio durante a decomposição </a:t>
            </a:r>
            <a:b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do minério de fosfato por ácido sulfúrico pode ser utilizada para diminuir a concentração de urânio em fertilizantes até um nível seguro.</a:t>
            </a:r>
          </a:p>
          <a:p>
            <a:pPr rtl="0">
              <a:spcAft>
                <a:spcPts val="1800"/>
              </a:spcAft>
            </a:pP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Assim, o urânio pode ser obtido como </a:t>
            </a:r>
            <a:b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um subproduto.</a:t>
            </a:r>
            <a:endParaRPr lang="ru-RU" sz="2300" dirty="0">
              <a:solidFill>
                <a:srgbClr val="004993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C08E21-C3D5-4BEA-B432-01DF76468927}"/>
              </a:ext>
            </a:extLst>
          </p:cNvPr>
          <p:cNvSpPr/>
          <p:nvPr/>
        </p:nvSpPr>
        <p:spPr>
          <a:xfrm>
            <a:off x="6493356" y="5976698"/>
            <a:ext cx="4645567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/>
            <a:r>
              <a:rPr lang="pt" sz="1600" b="0" i="0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Gut'ko e Ternova, 2005; Schnug e Lottermoser, 2013.</a:t>
            </a:r>
            <a:endParaRPr lang="ru-RU" sz="16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3572AB-5706-42FF-BBD9-3376141A3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12" y="1222396"/>
            <a:ext cx="3100238" cy="20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53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4" y="365125"/>
            <a:ext cx="10277475" cy="758825"/>
          </a:xfrm>
        </p:spPr>
        <p:txBody>
          <a:bodyPr>
            <a:noAutofit/>
          </a:bodyPr>
          <a:lstStyle/>
          <a:p>
            <a:pPr rtl="0"/>
            <a:r>
              <a:rPr lang="pt" sz="2800" b="1" i="0" u="none" strike="noStrike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Urânio em rochas fosfáticas sedimentares e magmáticas 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8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60481C6-CE70-4691-92BA-06EC01366C58}"/>
              </a:ext>
            </a:extLst>
          </p:cNvPr>
          <p:cNvSpPr/>
          <p:nvPr/>
        </p:nvSpPr>
        <p:spPr>
          <a:xfrm>
            <a:off x="8839200" y="5876193"/>
            <a:ext cx="2464278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 rtl="0"/>
            <a:r>
              <a:rPr lang="pt" sz="1600" b="0" i="0" u="none" strike="noStrike" dirty="0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Merkel </a:t>
            </a:r>
            <a:r>
              <a:rPr lang="pt" sz="1600" b="0" i="1" u="none" strike="noStrike" dirty="0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 coautores</a:t>
            </a:r>
            <a:r>
              <a:rPr lang="pt" sz="1600" b="0" i="0" u="none" strike="noStrike" dirty="0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, 2006. 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6F01F72-52A3-4D4B-A14B-246E4472CE0C}"/>
              </a:ext>
            </a:extLst>
          </p:cNvPr>
          <p:cNvSpPr/>
          <p:nvPr/>
        </p:nvSpPr>
        <p:spPr>
          <a:xfrm>
            <a:off x="832049" y="1535647"/>
            <a:ext cx="4914702" cy="30469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/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Os fosfatos de rochas sedimentares geralmente contêm mais metais pesados, </a:t>
            </a:r>
            <a:r>
              <a:rPr lang="pt" sz="2300" b="0" i="0" u="sng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especialmente urânio</a:t>
            </a: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, do que os apatitas de origem magmática.</a:t>
            </a:r>
          </a:p>
          <a:p>
            <a:endParaRPr lang="en-US" sz="2300" dirty="0">
              <a:solidFill>
                <a:srgbClr val="004993"/>
              </a:solidFill>
            </a:endParaRPr>
          </a:p>
          <a:p>
            <a:pPr rtl="0"/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Aproximadamente 87% dos fertilizantes fosfatados minerais em todo o mundo são produzidos a partir de fosfatos </a:t>
            </a:r>
            <a:b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</a:br>
            <a:r>
              <a:rPr lang="pt" sz="2300" b="0" i="0" u="none" strike="noStrike" dirty="0">
                <a:solidFill>
                  <a:srgbClr val="004993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de rochas sedimentares.</a:t>
            </a:r>
          </a:p>
        </p:txBody>
      </p:sp>
      <p:pic>
        <p:nvPicPr>
          <p:cNvPr id="16" name="Picture 2" descr="https://www.phosagro.ru/upload/iblock/f98/f98b3bd14972c211e0b159cb95bab00b.jpg">
            <a:extLst>
              <a:ext uri="{FF2B5EF4-FFF2-40B4-BE49-F238E27FC236}">
                <a16:creationId xmlns:a16="http://schemas.microsoft.com/office/drawing/2014/main" id="{F76B4E6B-DBC7-49B0-AC4D-1C217A5A2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1238" y="1662692"/>
            <a:ext cx="5185644" cy="346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15791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Teor de urânio no minério de fosfato: principais países produtores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9</a:t>
            </a:r>
            <a:endParaRPr lang="en-GB" sz="2000">
              <a:solidFill>
                <a:schemeClr val="bg1"/>
              </a:solidFill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A8D93DDE-D6D4-4DEA-8479-E69C3FE64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78656"/>
              </p:ext>
            </p:extLst>
          </p:nvPr>
        </p:nvGraphicFramePr>
        <p:xfrm>
          <a:off x="949462" y="1321204"/>
          <a:ext cx="6933877" cy="48466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52041">
                  <a:extLst>
                    <a:ext uri="{9D8B030D-6E8A-4147-A177-3AD203B41FA5}">
                      <a16:colId xmlns:a16="http://schemas.microsoft.com/office/drawing/2014/main" val="2528137170"/>
                    </a:ext>
                  </a:extLst>
                </a:gridCol>
                <a:gridCol w="3081836">
                  <a:extLst>
                    <a:ext uri="{9D8B030D-6E8A-4147-A177-3AD203B41FA5}">
                      <a16:colId xmlns:a16="http://schemas.microsoft.com/office/drawing/2014/main" val="3673422617"/>
                    </a:ext>
                  </a:extLst>
                </a:gridCol>
              </a:tblGrid>
              <a:tr h="1065139">
                <a:tc>
                  <a:txBody>
                    <a:bodyPr/>
                    <a:lstStyle/>
                    <a:p>
                      <a:pPr algn="ctr" rtl="0" fontAlgn="b"/>
                      <a:r>
                        <a:rPr lang="pt" sz="2300" b="1" i="0" u="none" strike="noStrike" baseline="0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Origens</a:t>
                      </a:r>
                    </a:p>
                    <a:p>
                      <a:pPr algn="ctr" rtl="0" fontAlgn="b"/>
                      <a:r>
                        <a:rPr lang="pt" sz="2300" b="1" i="0" u="none" strike="noStrike" baseline="0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(o = rochas sedimentares, </a:t>
                      </a:r>
                      <a:br>
                        <a:rPr lang="pt" sz="2300" b="1" i="0" u="none" strike="noStrike" baseline="0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</a:br>
                      <a:r>
                        <a:rPr lang="pt" sz="2300" b="1" i="0" u="none" strike="noStrike" baseline="0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m = rochas magmáticas)</a:t>
                      </a:r>
                      <a:endParaRPr lang="en-US" sz="23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861" marR="3861" marT="3861" marB="0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300" b="1" i="0" u="none" strike="noStrike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Faixa de concentrações de U, mg/kg</a:t>
                      </a:r>
                      <a:endParaRPr lang="ru-RU" sz="23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861" marR="3861" marT="3861" marB="0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007381"/>
                  </a:ext>
                </a:extLst>
              </a:tr>
              <a:tr h="378154">
                <a:tc>
                  <a:txBody>
                    <a:bodyPr/>
                    <a:lstStyle/>
                    <a:p>
                      <a:pPr algn="l" rtl="0" fontAlgn="b"/>
                      <a:r>
                        <a:rPr lang="pt" sz="2300" b="0" i="0" u="none" strike="noStrike" baseline="0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Estados Unidos da América (o)</a:t>
                      </a: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65–141</a:t>
                      </a:r>
                      <a:endParaRPr lang="ru-RU" sz="2300">
                        <a:solidFill>
                          <a:schemeClr val="bg1"/>
                        </a:solidFill>
                      </a:endParaRP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160775"/>
                  </a:ext>
                </a:extLst>
              </a:tr>
              <a:tr h="378154">
                <a:tc>
                  <a:txBody>
                    <a:bodyPr/>
                    <a:lstStyle/>
                    <a:p>
                      <a:pPr algn="l" rtl="0" fontAlgn="b"/>
                      <a:r>
                        <a:rPr lang="pt" sz="2300" b="0" i="0" u="none" strike="noStrike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Marrocos + Sara Ocidental (o)</a:t>
                      </a: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75–130</a:t>
                      </a:r>
                      <a:endParaRPr lang="ru-RU" sz="2300">
                        <a:solidFill>
                          <a:schemeClr val="bg1"/>
                        </a:solidFill>
                      </a:endParaRP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478110"/>
                  </a:ext>
                </a:extLst>
              </a:tr>
              <a:tr h="3781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3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China (o)</a:t>
                      </a: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23–31</a:t>
                      </a:r>
                      <a:endParaRPr lang="ru-RU" sz="2300" dirty="0">
                        <a:solidFill>
                          <a:schemeClr val="bg1"/>
                        </a:solidFill>
                      </a:endParaRP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26838"/>
                  </a:ext>
                </a:extLst>
              </a:tr>
              <a:tr h="378154">
                <a:tc>
                  <a:txBody>
                    <a:bodyPr/>
                    <a:lstStyle/>
                    <a:p>
                      <a:pPr algn="l" rtl="0" fontAlgn="b"/>
                      <a:r>
                        <a:rPr lang="pt" sz="23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Rússia (m)</a:t>
                      </a: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27–85</a:t>
                      </a:r>
                      <a:endParaRPr lang="ru-RU" sz="2300">
                        <a:solidFill>
                          <a:schemeClr val="bg1"/>
                        </a:solidFill>
                      </a:endParaRP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70562"/>
                  </a:ext>
                </a:extLst>
              </a:tr>
              <a:tr h="3781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3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Tunísia (o)</a:t>
                      </a: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32–48</a:t>
                      </a:r>
                      <a:endParaRPr lang="ru-RU" sz="2300" dirty="0">
                        <a:solidFill>
                          <a:schemeClr val="bg1"/>
                        </a:solidFill>
                      </a:endParaRP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984872"/>
                  </a:ext>
                </a:extLst>
              </a:tr>
              <a:tr h="3781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3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Jordânia (o)</a:t>
                      </a: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46–129</a:t>
                      </a:r>
                      <a:endParaRPr lang="ru-RU" sz="2300">
                        <a:solidFill>
                          <a:schemeClr val="bg1"/>
                        </a:solidFill>
                      </a:endParaRP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668288"/>
                  </a:ext>
                </a:extLst>
              </a:tr>
              <a:tr h="378154">
                <a:tc>
                  <a:txBody>
                    <a:bodyPr/>
                    <a:lstStyle/>
                    <a:p>
                      <a:pPr algn="l" rtl="0" fontAlgn="b"/>
                      <a:r>
                        <a:rPr lang="pt" sz="23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Brasil (m)</a:t>
                      </a: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182–220</a:t>
                      </a:r>
                      <a:endParaRPr lang="ru-RU" sz="2300" dirty="0">
                        <a:solidFill>
                          <a:schemeClr val="bg1"/>
                        </a:solidFill>
                      </a:endParaRP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422991"/>
                  </a:ext>
                </a:extLst>
              </a:tr>
              <a:tr h="3781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3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Israel (o)</a:t>
                      </a: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99–150</a:t>
                      </a:r>
                      <a:endParaRPr lang="ru-RU" sz="2300" dirty="0">
                        <a:solidFill>
                          <a:schemeClr val="bg1"/>
                        </a:solidFill>
                      </a:endParaRP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552852"/>
                  </a:ext>
                </a:extLst>
              </a:tr>
              <a:tr h="378154">
                <a:tc>
                  <a:txBody>
                    <a:bodyPr/>
                    <a:lstStyle/>
                    <a:p>
                      <a:pPr algn="l" rtl="0" fontAlgn="b"/>
                      <a:r>
                        <a:rPr lang="pt" sz="23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África do Sul (m)</a:t>
                      </a: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23</a:t>
                      </a:r>
                      <a:endParaRPr lang="ru-RU" sz="2300" dirty="0">
                        <a:solidFill>
                          <a:schemeClr val="bg1"/>
                        </a:solidFill>
                      </a:endParaRP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142446"/>
                  </a:ext>
                </a:extLst>
              </a:tr>
              <a:tr h="3781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" sz="2300" b="0" i="0" u="none" strike="noStrike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 Síria (o)</a:t>
                      </a: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" sz="2300" b="0" i="0" u="none" strike="noStrike" dirty="0">
                          <a:solidFill>
                            <a:srgbClr val="FFFFFF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Calibri" panose="020F0502020204030204"/>
                        </a:rPr>
                        <a:t>75–106</a:t>
                      </a:r>
                      <a:endParaRPr lang="ru-RU" sz="2300" dirty="0">
                        <a:solidFill>
                          <a:schemeClr val="bg1"/>
                        </a:solidFill>
                      </a:endParaRPr>
                    </a:p>
                  </a:txBody>
                  <a:tcPr marL="3861" marR="3861" marT="3861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668477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BD0FC66-430D-4B44-97C6-F35B8CDECE01}"/>
              </a:ext>
            </a:extLst>
          </p:cNvPr>
          <p:cNvSpPr/>
          <p:nvPr/>
        </p:nvSpPr>
        <p:spPr>
          <a:xfrm>
            <a:off x="9603446" y="5893446"/>
            <a:ext cx="2125262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/>
            <a:r>
              <a:rPr lang="pt" sz="1600" b="0" i="0" u="none" strike="noStrike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Kratz e Schnug, 2006.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B45637A-1EAE-4E26-8EB1-597CE9D23FAF}"/>
              </a:ext>
            </a:extLst>
          </p:cNvPr>
          <p:cNvCxnSpPr/>
          <p:nvPr/>
        </p:nvCxnSpPr>
        <p:spPr>
          <a:xfrm flipH="1">
            <a:off x="7858664" y="4263264"/>
            <a:ext cx="1285336" cy="13956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80D6CA5-A65B-451C-9B0A-5983443C6FD3}"/>
              </a:ext>
            </a:extLst>
          </p:cNvPr>
          <p:cNvCxnSpPr>
            <a:endCxn id="8" idx="3"/>
          </p:cNvCxnSpPr>
          <p:nvPr/>
        </p:nvCxnSpPr>
        <p:spPr>
          <a:xfrm flipH="1" flipV="1">
            <a:off x="7883339" y="3744543"/>
            <a:ext cx="1180218" cy="23584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7BED18E-7BB0-45AC-8519-B0846086D4DE}"/>
              </a:ext>
            </a:extLst>
          </p:cNvPr>
          <p:cNvCxnSpPr/>
          <p:nvPr/>
        </p:nvCxnSpPr>
        <p:spPr>
          <a:xfrm flipH="1">
            <a:off x="7857460" y="4089917"/>
            <a:ext cx="118021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66A90A1-BF1F-498F-A1BB-DDCBFFB67973}"/>
              </a:ext>
            </a:extLst>
          </p:cNvPr>
          <p:cNvCxnSpPr/>
          <p:nvPr/>
        </p:nvCxnSpPr>
        <p:spPr>
          <a:xfrm flipH="1" flipV="1">
            <a:off x="7857461" y="3289426"/>
            <a:ext cx="1286539" cy="39771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4353B1-EA9D-413D-BC9E-FCC8AD25C157}"/>
              </a:ext>
            </a:extLst>
          </p:cNvPr>
          <p:cNvSpPr/>
          <p:nvPr/>
        </p:nvSpPr>
        <p:spPr>
          <a:xfrm>
            <a:off x="9153080" y="3512467"/>
            <a:ext cx="2918270" cy="95410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 fontAlgn="b"/>
            <a:r>
              <a:rPr lang="pt" sz="2600" b="1" i="0" u="none" strike="noStrike" dirty="0"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Concentrações mais baixas de urânio</a:t>
            </a: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79960330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3.1.12"/>
  <p:tag name="AS_OS" val="Unix 5.4.209.116"/>
  <p:tag name="AS_RELEASE_DATE" val="2020.03.14"/>
  <p:tag name="AS_TITLE" val="Aspose.Slides for .NET Standard 2.0"/>
  <p:tag name="AS_VERSION" val="20.3"/>
</p:tagLst>
</file>

<file path=ppt/theme/theme1.xml><?xml version="1.0" encoding="utf-8"?>
<a:theme xmlns:a="http://schemas.openxmlformats.org/drawingml/2006/main" name="Тема Office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1403</Words>
  <Application>Microsoft Office PowerPoint</Application>
  <PresentationFormat>Широкоэкранный</PresentationFormat>
  <Paragraphs>197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Urânio em adubos fosfatados </vt:lpstr>
      <vt:lpstr>Metais pesados e saúde humana</vt:lpstr>
      <vt:lpstr>O urânio e a saúde humana</vt:lpstr>
      <vt:lpstr>Comportamento do urânio no solo</vt:lpstr>
      <vt:lpstr>Acumulação de urânio pelas plantas</vt:lpstr>
      <vt:lpstr>Lixiviação de urânio para as águas subterrâneas</vt:lpstr>
      <vt:lpstr>Entradas de urânio de minério de fosfato em fertilizantes</vt:lpstr>
      <vt:lpstr>Urânio em rochas fosfáticas sedimentares e magmáticas </vt:lpstr>
      <vt:lpstr>Teor de urânio no minério de fosfato: principais países produtores</vt:lpstr>
      <vt:lpstr>Teor de urânio em minério de fosfato de diferentes origens</vt:lpstr>
      <vt:lpstr>Atividade específica de 238U em minério de fosfato em comparação com solos virgens</vt:lpstr>
      <vt:lpstr>Teor de urânio em fertilizantes minerais</vt:lpstr>
      <vt:lpstr>Teor de urânio em fertilizantes orgânicos</vt:lpstr>
      <vt:lpstr>Consumo de urânio proveniente de fertilizantes minerais e orgânicos</vt:lpstr>
      <vt:lpstr>Urânio nos alimentos para animais</vt:lpstr>
      <vt:lpstr>A exposição humana ao urânio deve ser limitada  </vt:lpstr>
      <vt:lpstr>Obrigado por sua atenção!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Денисюк Екатерина Евгеньевна</dc:creator>
  <cp:lastModifiedBy>Aleksandra Zaborova</cp:lastModifiedBy>
  <cp:revision>42</cp:revision>
  <dcterms:created xsi:type="dcterms:W3CDTF">2023-03-13T11:53:49Z</dcterms:created>
  <dcterms:modified xsi:type="dcterms:W3CDTF">2024-03-19T13:21:43Z</dcterms:modified>
</cp:coreProperties>
</file>