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80" r:id="rId4"/>
    <p:sldId id="283" r:id="rId5"/>
    <p:sldId id="281" r:id="rId6"/>
    <p:sldId id="282" r:id="rId7"/>
    <p:sldId id="286" r:id="rId8"/>
    <p:sldId id="284" r:id="rId9"/>
    <p:sldId id="291" r:id="rId10"/>
    <p:sldId id="285" r:id="rId11"/>
    <p:sldId id="288" r:id="rId12"/>
    <p:sldId id="290" r:id="rId13"/>
    <p:sldId id="287" r:id="rId14"/>
    <p:sldId id="289" r:id="rId15"/>
    <p:sldId id="258" r:id="rId16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D0D-16BA-47A2-AFAA-6F9AFD6E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9" b="43931"/>
          <a:stretch>
            <a:fillRect/>
          </a:stretch>
        </p:blipFill>
        <p:spPr>
          <a:xfrm>
            <a:off x="6140597" y="796707"/>
            <a:ext cx="3678520" cy="844985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281163"/>
            <a:ext cx="431015" cy="211791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/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99E03-A5E2-41B5-A515-39078FAB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74258-B18F-4C72-99C6-E21E3746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838" y="6173467"/>
            <a:ext cx="2184533" cy="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/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1745E8B-2CCF-45A7-9F8B-5F83573473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31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773509" y="6488551"/>
            <a:ext cx="1037344" cy="369449"/>
          </a:xfrm>
          <a:prstGeom prst="rect">
            <a:avLst/>
          </a:prstGeom>
        </p:spPr>
        <p:txBody>
          <a:bodyPr/>
          <a:lstStyle/>
          <a:p>
            <a:pPr algn="r"/>
            <a:fld id="{6DE55804-D118-2B4A-AD41-9C544F0DF4A9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/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FA256-9E1E-532F-9B65-34F9077FA1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57" y="1599077"/>
            <a:ext cx="3853112" cy="1060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3BC7DC-7D52-9B93-602F-3A765546A50A}"/>
              </a:ext>
            </a:extLst>
          </p:cNvPr>
          <p:cNvSpPr txBox="1"/>
          <p:nvPr userDrawn="1"/>
        </p:nvSpPr>
        <p:spPr>
          <a:xfrm>
            <a:off x="4840194" y="2153266"/>
            <a:ext cx="2543694" cy="4462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" sz="3000" b="0" i="0" u="none" strike="noStrike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Arial Black" panose="020B0A04020102020204" pitchFamily="34" charset="0"/>
              </a:rPr>
              <a:t>LECTÓRIO</a:t>
            </a:r>
            <a:endParaRPr lang="ru-RU" sz="30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B9972-10A4-4B89-B093-8BABBDBA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1415-D731-483F-853A-80989E879192}" type="datetime1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B9341-EC45-4EAD-B467-9005E628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1388" y="6439792"/>
            <a:ext cx="1276139" cy="281683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vvnosov@phosagro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054584" y="2252861"/>
            <a:ext cx="5425291" cy="2192956"/>
          </a:xfrm>
        </p:spPr>
        <p:txBody>
          <a:bodyPr>
            <a:noAutofit/>
          </a:bodyPr>
          <a:lstStyle/>
          <a:p>
            <a:pPr rtl="0">
              <a:lnSpc>
                <a:spcPct val="80000"/>
              </a:lnSpc>
            </a:pPr>
            <a:r>
              <a:rPr lang="pt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Estudos de campo sobre a introdução de metais pesados com adubos fosfatados</a:t>
            </a:r>
            <a:br>
              <a:rPr lang="pt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/>
            </a:r>
            <a:br>
              <a:rPr lang="pt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pt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/>
            </a:r>
            <a:br>
              <a:rPr lang="pt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96000" y="4445817"/>
            <a:ext cx="5832101" cy="1853476"/>
          </a:xfrm>
        </p:spPr>
        <p:txBody>
          <a:bodyPr anchor="b">
            <a:noAutofit/>
          </a:bodyPr>
          <a:lstStyle/>
          <a:p>
            <a:pPr rtl="0">
              <a:lnSpc>
                <a:spcPct val="80000"/>
              </a:lnSpc>
            </a:pPr>
            <a:r>
              <a:rPr lang="pt" sz="27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Vladimir Nosov</a:t>
            </a:r>
          </a:p>
          <a:p>
            <a:pPr rtl="0">
              <a:lnSpc>
                <a:spcPct val="80000"/>
              </a:lnSpc>
            </a:pPr>
            <a:r>
              <a:rPr lang="pt" sz="2300" b="0" i="0" u="none" strike="noStrike" dirty="0">
                <a:highlight>
                  <a:srgbClr val="000000">
                    <a:alpha val="0"/>
                  </a:srgbClr>
                </a:highlight>
                <a:latin typeface="Calibri Light"/>
              </a:rPr>
              <a:t>PhD em Ciências Biológicas (ciência do solo) </a:t>
            </a:r>
          </a:p>
          <a:p>
            <a:pPr rtl="0">
              <a:lnSpc>
                <a:spcPct val="80000"/>
              </a:lnSpc>
              <a:spcBef>
                <a:spcPct val="0"/>
              </a:spcBef>
            </a:pPr>
            <a:r>
              <a:rPr lang="pt" sz="2300" b="0" i="0" u="none" strike="noStrike" dirty="0">
                <a:highlight>
                  <a:srgbClr val="000000">
                    <a:alpha val="0"/>
                  </a:srgbClr>
                </a:highlight>
                <a:latin typeface="Calibri Light"/>
              </a:rPr>
              <a:t>Chefe do Centro de Competência da Apatit S.A.,</a:t>
            </a:r>
            <a:r>
              <a:rPr lang="ru-RU" sz="2300" b="0" i="0" u="none" strike="noStrike" dirty="0">
                <a:highlight>
                  <a:srgbClr val="000000">
                    <a:alpha val="0"/>
                  </a:srgbClr>
                </a:highlight>
                <a:latin typeface="Calibri Light"/>
              </a:rPr>
              <a:t> </a:t>
            </a:r>
            <a:r>
              <a:rPr lang="pt" sz="2300" b="0" i="0" u="none" strike="noStrike" dirty="0">
                <a:highlight>
                  <a:srgbClr val="000000">
                    <a:alpha val="0"/>
                  </a:srgbClr>
                </a:highlight>
                <a:latin typeface="Calibri Light"/>
              </a:rPr>
              <a:t>o Grupo PhosAgro </a:t>
            </a:r>
            <a:endParaRPr lang="ru-RU" sz="2300" dirty="0">
              <a:latin typeface="+mj-lt"/>
            </a:endParaRPr>
          </a:p>
          <a:p>
            <a:pPr rtl="0">
              <a:lnSpc>
                <a:spcPct val="80000"/>
              </a:lnSpc>
            </a:pPr>
            <a:r>
              <a:rPr lang="pt" sz="2300" b="0" i="0" u="none" strike="noStrike" dirty="0">
                <a:highlight>
                  <a:srgbClr val="000000">
                    <a:alpha val="0"/>
                  </a:srgbClr>
                </a:highlight>
                <a:latin typeface="Calibri Light"/>
                <a:hlinkClick r:id="rId2"/>
              </a:rPr>
              <a:t>vvnosov@phosagro.ru</a:t>
            </a:r>
            <a:endParaRPr lang="en-GB" sz="23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E73926-63D8-48BA-91E9-4D4C69C58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226082" y="1326726"/>
            <a:ext cx="4312075" cy="4312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C0E59-479D-81BE-DF48-AB49187358C8}"/>
              </a:ext>
            </a:extLst>
          </p:cNvPr>
          <p:cNvSpPr txBox="1"/>
          <p:nvPr/>
        </p:nvSpPr>
        <p:spPr>
          <a:xfrm>
            <a:off x="7308640" y="1326726"/>
            <a:ext cx="2543694" cy="4462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pt" sz="3000" b="1" i="0" u="none" strike="noStrike" dirty="0">
                <a:solidFill>
                  <a:srgbClr val="034A8A"/>
                </a:solidFill>
                <a:highlight>
                  <a:srgbClr val="000000">
                    <a:alpha val="0"/>
                  </a:srgbClr>
                </a:highlight>
                <a:latin typeface="Arial Black" panose="020B0A04020102020204" pitchFamily="34" charset="0"/>
              </a:rPr>
              <a:t>LECTÓRIO</a:t>
            </a:r>
            <a:endParaRPr lang="ru-RU" sz="3000" b="1" dirty="0">
              <a:solidFill>
                <a:srgbClr val="034A8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 experiência do milho: resultados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3346" y="5477709"/>
            <a:ext cx="3339265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pt" sz="1600" b="0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* Amostras mistas de grãos e de solo, colhidas em três repetições.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82973"/>
              </p:ext>
            </p:extLst>
          </p:nvPr>
        </p:nvGraphicFramePr>
        <p:xfrm>
          <a:off x="767514" y="1358484"/>
          <a:ext cx="10518480" cy="39486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9602">
                  <a:extLst>
                    <a:ext uri="{9D8B030D-6E8A-4147-A177-3AD203B41FA5}">
                      <a16:colId xmlns:a16="http://schemas.microsoft.com/office/drawing/2014/main" val="82677849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1738889066"/>
                    </a:ext>
                  </a:extLst>
                </a:gridCol>
                <a:gridCol w="2277979">
                  <a:extLst>
                    <a:ext uri="{9D8B030D-6E8A-4147-A177-3AD203B41FA5}">
                      <a16:colId xmlns:a16="http://schemas.microsoft.com/office/drawing/2014/main" val="221227622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val="1286353550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999295815"/>
                    </a:ext>
                  </a:extLst>
                </a:gridCol>
                <a:gridCol w="1211179">
                  <a:extLst>
                    <a:ext uri="{9D8B030D-6E8A-4147-A177-3AD203B41FA5}">
                      <a16:colId xmlns:a16="http://schemas.microsoft.com/office/drawing/2014/main" val="945326599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7402342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1162505337"/>
                    </a:ext>
                  </a:extLst>
                </a:gridCol>
                <a:gridCol w="994983">
                  <a:extLst>
                    <a:ext uri="{9D8B030D-6E8A-4147-A177-3AD203B41FA5}">
                      <a16:colId xmlns:a16="http://schemas.microsoft.com/office/drawing/2014/main" val="2663400260"/>
                    </a:ext>
                  </a:extLst>
                </a:gridCol>
              </a:tblGrid>
              <a:tr h="710118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N.º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Método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</a:rPr>
                        <a:t>Fertilizantes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Taxa de aplicação, kg/ha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Rendimento de grãos, t/ha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Concentração no grão*, mg/kg de peso seco</a:t>
                      </a:r>
                      <a:endParaRPr lang="ru-RU" sz="170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pt" sz="1700" b="1" i="0" u="none" strike="noStrike" kern="1200" baseline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+mn-ea"/>
                          <a:cs typeface="+mn-cs"/>
                        </a:rPr>
                        <a:t>Teor de formas pseudo-totais no solo após a colheita, mg/kg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27968754"/>
                  </a:ext>
                </a:extLst>
              </a:tr>
              <a:tr h="404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Cr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Cr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83729"/>
                  </a:ext>
                </a:extLst>
              </a:tr>
              <a:tr h="634641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Sem adubação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8,43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&lt; 0,005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0,34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700" b="0" i="0" u="none" strike="noStrike" kern="1200" cap="none" spc="0" normalizeH="0" baseline="0" noProof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0,25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700" b="0" i="0" u="none" strike="noStrike" kern="1200" cap="none" spc="0" normalizeH="0" baseline="0" noProof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23,12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553563054"/>
                  </a:ext>
                </a:extLst>
              </a:tr>
              <a:tr h="404331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200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K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60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Cloreto de potássio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100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10,77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0,007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0,36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700" b="0" i="0" u="none" strike="noStrike" kern="1200" cap="none" spc="0" normalizeH="0" baseline="0" noProof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0,27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700" b="0" i="0" u="none" strike="noStrike" kern="1200" cap="none" spc="0" normalizeH="0" baseline="0" noProof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24,01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352676804"/>
                  </a:ext>
                </a:extLst>
              </a:tr>
              <a:tr h="404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432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46807"/>
                  </a:ext>
                </a:extLst>
              </a:tr>
              <a:tr h="404331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200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P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60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K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60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DAP APAVIVA® NP 18-46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130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11,85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0,006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0,33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700" b="0" i="0" u="none" strike="noStrike" kern="1200" cap="none" spc="0" normalizeH="0" baseline="0" noProof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0,26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700" b="0" i="0" u="none" strike="noStrike" kern="1200" cap="none" spc="0" normalizeH="0" baseline="0" noProof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23,82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951344480"/>
                  </a:ext>
                </a:extLst>
              </a:tr>
              <a:tr h="40433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Cloreto de potássio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100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50751474"/>
                  </a:ext>
                </a:extLst>
              </a:tr>
              <a:tr h="40433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 dirty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</a:rPr>
                        <a:t>381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82156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59735" y="5673788"/>
            <a:ext cx="6616748" cy="38869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rtl="0">
              <a:lnSpc>
                <a:spcPct val="107000"/>
              </a:lnSpc>
              <a:defRPr/>
            </a:pPr>
            <a:r>
              <a:rPr lang="pt" sz="1800" b="1" i="0" u="none" strike="noStrike" dirty="0">
                <a:solidFill>
                  <a:srgbClr val="2A93FB"/>
                </a:solidFill>
                <a:highlight>
                  <a:srgbClr val="000000">
                    <a:alpha val="0"/>
                  </a:srgbClr>
                </a:highlight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Limite do teor de Cd no milho para a UE: 0,1 mg/kg de peso seco</a:t>
            </a:r>
            <a:endParaRPr lang="ru-RU" b="1" i="1" dirty="0">
              <a:solidFill>
                <a:schemeClr val="tx1">
                  <a:lumMod val="60000"/>
                  <a:lumOff val="40000"/>
                </a:schemeClr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7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Experiência com couves: região e tipo de solo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67" y="1536271"/>
            <a:ext cx="4299412" cy="3224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39741" y="5005767"/>
            <a:ext cx="4405738" cy="10982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t" sz="19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Solo: </a:t>
            </a: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sod-podzólico</a:t>
            </a:r>
            <a:endParaRPr lang="en-US" sz="19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90000"/>
              </a:lnSpc>
            </a:pP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Arrozal com teor muito baixo de matéria orgânica e pH neutro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76E548-21DA-180F-7F2A-9DB2F2A85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536271"/>
            <a:ext cx="4602015" cy="4631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D7DF7D-34FB-16C7-685C-235F4F0E66D6}"/>
              </a:ext>
            </a:extLst>
          </p:cNvPr>
          <p:cNvSpPr txBox="1"/>
          <p:nvPr/>
        </p:nvSpPr>
        <p:spPr>
          <a:xfrm>
            <a:off x="1410796" y="2615496"/>
            <a:ext cx="2420488" cy="731520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Distrito de Odintsovo</a:t>
            </a:r>
          </a:p>
          <a:p>
            <a:pPr rtl="0"/>
            <a:r>
              <a:rPr lang="pt" sz="15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Região (Oblast) de Moscovo</a:t>
            </a:r>
            <a:endParaRPr lang="ru-RU" sz="15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A90ED-38AE-F5F0-19B7-E63589AF926B}"/>
              </a:ext>
            </a:extLst>
          </p:cNvPr>
          <p:cNvSpPr txBox="1"/>
          <p:nvPr/>
        </p:nvSpPr>
        <p:spPr>
          <a:xfrm>
            <a:off x="3666828" y="1654939"/>
            <a:ext cx="1612256" cy="399564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Rússia Central</a:t>
            </a:r>
            <a:endParaRPr lang="ru-RU" sz="1500" b="1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0997A-509F-9A75-7334-72B0FD886DFF}"/>
              </a:ext>
            </a:extLst>
          </p:cNvPr>
          <p:cNvSpPr txBox="1"/>
          <p:nvPr/>
        </p:nvSpPr>
        <p:spPr>
          <a:xfrm>
            <a:off x="1212182" y="5059079"/>
            <a:ext cx="4066902" cy="731519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Base experimental e de produção do Centro Científico Federal de Cultivo de Vegetais FGBNU</a:t>
            </a:r>
            <a:endParaRPr lang="ru-RU" sz="1500" b="1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7319" y="5828982"/>
            <a:ext cx="601447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/>
            <a:r>
              <a:rPr lang="pt" sz="1600" b="0" i="0" u="none" strike="noStrike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2020</a:t>
            </a:r>
            <a:endParaRPr lang="ru-RU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45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CCDB4-78C5-458C-8590-9CDA066D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rtl="0"/>
            <a:r>
              <a:rPr lang="pt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Experiências com couves: níveis de metais pesados no solo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pt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12</a:t>
            </a:r>
            <a:endParaRPr lang="en-GB" sz="200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18990"/>
              </p:ext>
            </p:extLst>
          </p:nvPr>
        </p:nvGraphicFramePr>
        <p:xfrm>
          <a:off x="932784" y="2124893"/>
          <a:ext cx="6170659" cy="22825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46273">
                  <a:extLst>
                    <a:ext uri="{9D8B030D-6E8A-4147-A177-3AD203B41FA5}">
                      <a16:colId xmlns:a16="http://schemas.microsoft.com/office/drawing/2014/main" val="3320093370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567892618"/>
                    </a:ext>
                  </a:extLst>
                </a:gridCol>
                <a:gridCol w="1915427">
                  <a:extLst>
                    <a:ext uri="{9D8B030D-6E8A-4147-A177-3AD203B41FA5}">
                      <a16:colId xmlns:a16="http://schemas.microsoft.com/office/drawing/2014/main" val="1825905588"/>
                    </a:ext>
                  </a:extLst>
                </a:gridCol>
                <a:gridCol w="1973178">
                  <a:extLst>
                    <a:ext uri="{9D8B030D-6E8A-4147-A177-3AD203B41FA5}">
                      <a16:colId xmlns:a16="http://schemas.microsoft.com/office/drawing/2014/main" val="1450499391"/>
                    </a:ext>
                  </a:extLst>
                </a:gridCol>
              </a:tblGrid>
              <a:tr h="1062848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Elemento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Nível inicial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Nível do limiar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63414696"/>
                  </a:ext>
                </a:extLst>
              </a:tr>
              <a:tr h="6098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mg/kg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 kern="120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+mn-ea"/>
                          <a:cs typeface="+mn-cs"/>
                        </a:rPr>
                        <a:t>0,21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</a:rPr>
                        <a:t>0,08**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95974683"/>
                  </a:ext>
                </a:extLst>
              </a:tr>
              <a:tr h="6098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 kern="120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+mn-ea"/>
                          <a:cs typeface="+mn-cs"/>
                        </a:rPr>
                        <a:t>1,45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 dirty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3336603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47725" y="1625350"/>
            <a:ext cx="6623047" cy="4216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107000"/>
              </a:lnSpc>
            </a:pPr>
            <a:r>
              <a:rPr lang="pt" sz="2000" b="0" i="1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Teor inicial de formas permutáveis* no solo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2784" y="4740689"/>
            <a:ext cx="6043964" cy="661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pt" sz="1600" b="0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 Solução-tampão de acetato de amónio (pH 4,8)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rtl="0">
              <a:spcAft>
                <a:spcPts val="600"/>
              </a:spcAft>
            </a:pPr>
            <a:r>
              <a:rPr lang="pt" sz="1600" b="0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** Teor médio nos solos das zonas de referência na Rússia</a:t>
            </a:r>
          </a:p>
        </p:txBody>
      </p:sp>
      <p:pic>
        <p:nvPicPr>
          <p:cNvPr id="13" name="Рисунок 12" descr="C:\Users\Maria\Desktop\отчеты лаб 2020\Еврохим 2020\IMG-20201121-WA00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772" y="2124893"/>
            <a:ext cx="3752285" cy="306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0733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O experimento do repolho: resultados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11211"/>
              </p:ext>
            </p:extLst>
          </p:nvPr>
        </p:nvGraphicFramePr>
        <p:xfrm>
          <a:off x="593557" y="1298705"/>
          <a:ext cx="10860505" cy="41800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21643">
                  <a:extLst>
                    <a:ext uri="{9D8B030D-6E8A-4147-A177-3AD203B41FA5}">
                      <a16:colId xmlns:a16="http://schemas.microsoft.com/office/drawing/2014/main" val="3434148720"/>
                    </a:ext>
                  </a:extLst>
                </a:gridCol>
                <a:gridCol w="1427097">
                  <a:extLst>
                    <a:ext uri="{9D8B030D-6E8A-4147-A177-3AD203B41FA5}">
                      <a16:colId xmlns:a16="http://schemas.microsoft.com/office/drawing/2014/main" val="2550139291"/>
                    </a:ext>
                  </a:extLst>
                </a:gridCol>
                <a:gridCol w="2548122">
                  <a:extLst>
                    <a:ext uri="{9D8B030D-6E8A-4147-A177-3AD203B41FA5}">
                      <a16:colId xmlns:a16="http://schemas.microsoft.com/office/drawing/2014/main" val="2146219118"/>
                    </a:ext>
                  </a:extLst>
                </a:gridCol>
                <a:gridCol w="1037958">
                  <a:extLst>
                    <a:ext uri="{9D8B030D-6E8A-4147-A177-3AD203B41FA5}">
                      <a16:colId xmlns:a16="http://schemas.microsoft.com/office/drawing/2014/main" val="3372000867"/>
                    </a:ext>
                  </a:extLst>
                </a:gridCol>
                <a:gridCol w="1607665">
                  <a:extLst>
                    <a:ext uri="{9D8B030D-6E8A-4147-A177-3AD203B41FA5}">
                      <a16:colId xmlns:a16="http://schemas.microsoft.com/office/drawing/2014/main" val="3124927452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119648505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771875167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val="1653892918"/>
                    </a:ext>
                  </a:extLst>
                </a:gridCol>
                <a:gridCol w="986588">
                  <a:extLst>
                    <a:ext uri="{9D8B030D-6E8A-4147-A177-3AD203B41FA5}">
                      <a16:colId xmlns:a16="http://schemas.microsoft.com/office/drawing/2014/main" val="518186188"/>
                    </a:ext>
                  </a:extLst>
                </a:gridCol>
              </a:tblGrid>
              <a:tr h="313297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N.º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Método</a:t>
                      </a:r>
                      <a:endParaRPr lang="ru-RU" sz="165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Fertilizantes</a:t>
                      </a:r>
                      <a:endParaRPr lang="ru-RU" sz="165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Taxa de aplicação, kg/ha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Rendimento do produto comercializável, t/ha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Concentração na couve-repolho, mg/kg de peso bruto</a:t>
                      </a:r>
                      <a:endParaRPr lang="ru-RU" sz="165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pt" sz="1650" b="1" i="0" u="none" strike="noStrike" kern="1200" baseline="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Teor de formas permutáveis no solo antes da colheita, mg/kg </a:t>
                      </a:r>
                      <a:endParaRPr lang="ru-RU" sz="165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646494911"/>
                  </a:ext>
                </a:extLst>
              </a:tr>
              <a:tr h="128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165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As</a:t>
                      </a:r>
                      <a:endParaRPr lang="ru-RU" sz="165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165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As</a:t>
                      </a:r>
                      <a:endParaRPr lang="ru-RU" sz="165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58665"/>
                  </a:ext>
                </a:extLst>
              </a:tr>
              <a:tr h="95153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</a:t>
                      </a:r>
                      <a:endParaRPr lang="ru-RU" sz="165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Sem adubação</a:t>
                      </a:r>
                      <a:endParaRPr lang="ru-RU" sz="165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5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65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55,4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0,020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0,026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9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0,22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9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4,85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57314789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ru-RU" sz="165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65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127</a:t>
                      </a: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P</a:t>
                      </a:r>
                      <a:r>
                        <a:rPr lang="pt" sz="165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102</a:t>
                      </a: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K</a:t>
                      </a:r>
                      <a:r>
                        <a:rPr lang="pt" sz="165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69</a:t>
                      </a: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</a:t>
                      </a:r>
                      <a:r>
                        <a:rPr lang="pt" sz="165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5</a:t>
                      </a:r>
                      <a:endParaRPr lang="ru-RU" sz="165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APAVIVA® NPK(S) 8-20-30(2)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230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70,1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9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&lt; 0,020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9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0,025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9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0,18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kumimoji="0" lang="pt" sz="1900" b="0" i="0" u="none" strike="noStrike" kern="1200" cap="none" spc="0" normalizeH="0" baseline="0" noProof="0" dirty="0">
                          <a:highlight>
                            <a:srgbClr val="000000">
                              <a:alpha val="0"/>
                            </a:srgbClr>
                          </a:highlight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5,05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4074833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APP APALIQUA® NP 11-37 </a:t>
                      </a:r>
                      <a:endParaRPr lang="ru-RU" sz="165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150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973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ru-RU" sz="165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200</a:t>
                      </a:r>
                      <a:endParaRPr lang="ru-RU" sz="165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52147"/>
                  </a:ext>
                </a:extLst>
              </a:tr>
              <a:tr h="128374"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1" i="0" u="none" strike="noStrike" baseline="0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LSD</a:t>
                      </a:r>
                      <a:r>
                        <a:rPr lang="pt" sz="1650" b="1" i="0" u="none" strike="noStrike" baseline="-25000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0,05</a:t>
                      </a:r>
                      <a:endParaRPr lang="ru-RU" sz="16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0,001</a:t>
                      </a:r>
                      <a:endParaRPr lang="ru-RU" sz="165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0,002</a:t>
                      </a:r>
                      <a:endParaRPr lang="ru-RU" sz="165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 kern="120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0,08</a:t>
                      </a:r>
                      <a:endParaRPr lang="ru-RU" sz="165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50" b="0" i="0" u="none" strike="noStrike" kern="12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F</a:t>
                      </a:r>
                      <a:r>
                        <a:rPr lang="pt" sz="1650" b="0" i="0" u="none" strike="noStrike" kern="1200" baseline="-250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cal</a:t>
                      </a:r>
                      <a:r>
                        <a:rPr lang="pt" sz="1650" b="0" i="0" u="none" strike="noStrike" kern="1200" baseline="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&lt; F</a:t>
                      </a:r>
                      <a:r>
                        <a:rPr lang="pt" sz="1650" b="0" i="0" u="none" strike="noStrike" kern="1200" baseline="-25000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tab</a:t>
                      </a:r>
                      <a:endParaRPr lang="ru-RU" sz="165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5916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30828" y="5478713"/>
            <a:ext cx="7454093" cy="8819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rtl="0">
              <a:lnSpc>
                <a:spcPct val="107000"/>
              </a:lnSpc>
              <a:defRPr/>
            </a:pPr>
            <a:r>
              <a:rPr lang="pt" sz="1800" b="1" i="0" u="none" strike="noStrike" dirty="0">
                <a:solidFill>
                  <a:srgbClr val="2A93FB"/>
                </a:solidFill>
                <a:highlight>
                  <a:srgbClr val="000000">
                    <a:alpha val="0"/>
                  </a:srgbClr>
                </a:highlight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Teor limite de Cd e As em couves para a Rússia </a:t>
            </a:r>
            <a:r>
              <a:rPr lang="pt" sz="1800" b="1" i="1" u="none" strike="noStrike" dirty="0">
                <a:solidFill>
                  <a:srgbClr val="2A93FB"/>
                </a:solidFill>
                <a:highlight>
                  <a:srgbClr val="000000">
                    <a:alpha val="0"/>
                  </a:srgbClr>
                </a:highlight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(mg/kg de peso bruto):</a:t>
            </a:r>
          </a:p>
          <a:p>
            <a:pPr lvl="0" algn="ctr" rtl="0">
              <a:lnSpc>
                <a:spcPct val="107000"/>
              </a:lnSpc>
              <a:defRPr/>
            </a:pPr>
            <a:r>
              <a:rPr lang="pt" sz="1800" b="1" i="1" u="none" strike="noStrike" dirty="0">
                <a:solidFill>
                  <a:srgbClr val="2A93FB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Cd: 0,03; </a:t>
            </a:r>
            <a:endParaRPr lang="en-US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 algn="ctr" rtl="0">
              <a:lnSpc>
                <a:spcPct val="107000"/>
              </a:lnSpc>
              <a:defRPr/>
            </a:pPr>
            <a:r>
              <a:rPr lang="pt" sz="1800" b="1" i="1" u="none" strike="noStrike" dirty="0">
                <a:solidFill>
                  <a:srgbClr val="2A93FB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As: 0,2.</a:t>
            </a:r>
            <a:endParaRPr lang="ru-RU" b="1" i="1" dirty="0">
              <a:solidFill>
                <a:schemeClr val="tx1">
                  <a:lumMod val="60000"/>
                  <a:lumOff val="40000"/>
                </a:schemeClr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443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Conclusões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7725" y="1676974"/>
            <a:ext cx="9598863" cy="35040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rtl="0">
              <a:buClr>
                <a:srgbClr val="00B050"/>
              </a:buClr>
              <a:buFont typeface="Arial" pitchFamily="34" charset="0"/>
              <a:buChar char="•"/>
            </a:pPr>
            <a:r>
              <a:rPr lang="pt" sz="2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 utilização de fertilizantes fosfatados ecológicos com concentrações seguras de metais pesados ajuda a reduzir a entrada destes elementos menores no solo e a sua acumulação nas culturas. </a:t>
            </a:r>
          </a:p>
          <a:p>
            <a:pPr marL="457200" indent="-457200">
              <a:buClr>
                <a:srgbClr val="00B050"/>
              </a:buClr>
              <a:buFont typeface="Arial" pitchFamily="34" charset="0"/>
              <a:buChar char="•"/>
            </a:pPr>
            <a:endParaRPr lang="en-US" sz="2600" dirty="0"/>
          </a:p>
          <a:p>
            <a:pPr marL="457200" indent="-457200" rtl="0">
              <a:buClr>
                <a:srgbClr val="00B050"/>
              </a:buClr>
              <a:buFont typeface="Arial" pitchFamily="34" charset="0"/>
              <a:buChar char="•"/>
            </a:pPr>
            <a:r>
              <a:rPr lang="pt" sz="2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 utilização de fertilizantes fosfatados respeitadores do ambiente é a única opção para cultivar culturas em segurança em solos contaminados com Cd.</a:t>
            </a:r>
          </a:p>
        </p:txBody>
      </p:sp>
    </p:spTree>
    <p:extLst>
      <p:ext uri="{BB962C8B-B14F-4D97-AF65-F5344CB8AC3E}">
        <p14:creationId xmlns:p14="http://schemas.microsoft.com/office/powerpoint/2010/main" val="8571158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7316" y="3608074"/>
            <a:ext cx="6617368" cy="904771"/>
          </a:xfrm>
        </p:spPr>
        <p:txBody>
          <a:bodyPr>
            <a:noAutofit/>
          </a:bodyPr>
          <a:lstStyle/>
          <a:p>
            <a:pPr algn="ctr" rtl="0"/>
            <a:r>
              <a:rPr lang="pt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Obrigado por sua atenção!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CCDB4-78C5-458C-8590-9CDA066D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8943621" cy="758825"/>
          </a:xfrm>
        </p:spPr>
        <p:txBody>
          <a:bodyPr anchor="b">
            <a:noAutofit/>
          </a:bodyPr>
          <a:lstStyle/>
          <a:p>
            <a:pPr rtl="0"/>
            <a:r>
              <a:rPr lang="pt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Estudos do comportamento dos metais pesados no sistema "solo-planta"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pt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726" y="1424455"/>
            <a:ext cx="5561387" cy="48013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pt" sz="175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Foi realizada uma série de ensaios de campo em diferentes regiões do mundo para avaliar a segurança ambiental dos fertilizantes fosfatados produzidos pelo Grupo PhosAgro e o comportamento do cádmio (Cd), do arsénio (As) e do crómio (Cr) no sistema solo-planta.</a:t>
            </a:r>
            <a:endParaRPr lang="ru-RU" sz="1750" dirty="0"/>
          </a:p>
          <a:p>
            <a:endParaRPr lang="en-US" sz="1750" b="1" dirty="0">
              <a:solidFill>
                <a:srgbClr val="004993"/>
              </a:solidFill>
            </a:endParaRPr>
          </a:p>
          <a:p>
            <a:pPr rtl="0"/>
            <a:r>
              <a:rPr lang="pt" sz="1750" b="0" i="0" u="none" strike="noStrike" dirty="0">
                <a:solidFill>
                  <a:srgbClr val="004993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Estes elementos menores são considerados como estando entre os metais pesados mais comuns e tóxicos que podem ser encontrados nos fertilizantes fosfatados sedimentares. </a:t>
            </a:r>
          </a:p>
          <a:p>
            <a:endParaRPr lang="en-US" sz="1750" b="1" dirty="0">
              <a:solidFill>
                <a:srgbClr val="004993"/>
              </a:solidFill>
            </a:endParaRPr>
          </a:p>
          <a:p>
            <a:pPr rtl="0"/>
            <a:r>
              <a:rPr lang="pt" sz="175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Quanto ao crómio, pensava-se anteriormente que este elemento era essencial tanto para as plantas como para os seres humanos. De acordo com dados recentes, o crómio não desempenha um papel fisiológico significativo no ciclo de vida das plantas. </a:t>
            </a:r>
            <a:r>
              <a:rPr lang="pt" sz="175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O Cr (III)</a:t>
            </a:r>
            <a:r>
              <a:rPr lang="pt" sz="175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provoca reações alérgicas nos seres humanos. Também danifica o ADN em culturas celulares. </a:t>
            </a:r>
            <a:r>
              <a:rPr lang="pt" sz="175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O Cr (VI)</a:t>
            </a:r>
            <a:r>
              <a:rPr lang="pt" sz="175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ou cromato, está classificado como um carcinogéneo genotóxico.</a:t>
            </a:r>
            <a:endParaRPr lang="en-US" sz="1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A0C05-A81A-1AB6-879C-5164027FA502}"/>
              </a:ext>
            </a:extLst>
          </p:cNvPr>
          <p:cNvSpPr txBox="1"/>
          <p:nvPr/>
        </p:nvSpPr>
        <p:spPr>
          <a:xfrm>
            <a:off x="7272266" y="1241872"/>
            <a:ext cx="1338173" cy="4093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Sb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antimónio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Те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telúrio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Bi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bismuto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Sn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estanho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Tl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…….</a:t>
            </a:r>
            <a:r>
              <a:rPr lang="pt" sz="9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tálio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Au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ouro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Cd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cádmio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As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arsénico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Cr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cromo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Pb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chumbo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Hg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mercúrio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U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urânio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Ce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cério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Ga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gálio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Co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cobalto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Cu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cobre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Ni</a:t>
            </a:r>
            <a:r>
              <a:rPr lang="ru-RU" sz="90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</a:t>
            </a:r>
            <a:r>
              <a:rPr lang="pt" sz="900" b="1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níquel</a:t>
            </a:r>
            <a:endParaRPr lang="ru-RU" sz="9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Fe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Ferro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Mn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manganês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Pt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platina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Ag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0" i="0" u="none" strike="noStrike" spc="-5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prata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94A67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V</a:t>
            </a:r>
            <a:r>
              <a:rPr lang="ru-RU" sz="900" b="0" i="0" u="none" strike="noStrike" spc="0" dirty="0">
                <a:solidFill>
                  <a:srgbClr val="94A67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…….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vanádio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  <a:p>
            <a:pPr marL="360000" indent="-360000" rtl="0">
              <a:spcAft>
                <a:spcPts val="250"/>
              </a:spcAft>
            </a:pP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Zn</a:t>
            </a:r>
            <a:r>
              <a:rPr lang="ru-RU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…...</a:t>
            </a:r>
            <a:r>
              <a:rPr lang="pt" sz="900" b="0" i="0" u="none" strike="noStrike" spc="0" dirty="0">
                <a:solidFill>
                  <a:srgbClr val="768D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</a:rPr>
              <a:t>	</a:t>
            </a:r>
            <a:r>
              <a:rPr lang="pt" sz="9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Microsoft Sans Serif"/>
                <a:cs typeface="Arial"/>
              </a:rPr>
              <a:t>Zinco</a:t>
            </a:r>
            <a:endParaRPr lang="ru-RU" sz="9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C843F-3808-826A-F228-67844BE8E4F4}"/>
              </a:ext>
            </a:extLst>
          </p:cNvPr>
          <p:cNvSpPr txBox="1"/>
          <p:nvPr/>
        </p:nvSpPr>
        <p:spPr>
          <a:xfrm>
            <a:off x="9791346" y="2505477"/>
            <a:ext cx="1472399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Mais tóxico para os animais superiores e para os seres humanos</a:t>
            </a:r>
            <a:endParaRPr lang="ru-RU" sz="9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E7101-4B22-BD84-3D99-436DD8BD0B13}"/>
              </a:ext>
            </a:extLst>
          </p:cNvPr>
          <p:cNvSpPr txBox="1"/>
          <p:nvPr/>
        </p:nvSpPr>
        <p:spPr>
          <a:xfrm>
            <a:off x="9753941" y="3831335"/>
            <a:ext cx="122717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pt" sz="9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Mais tóxico para as plantas</a:t>
            </a:r>
            <a:endParaRPr lang="ru-RU" sz="9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7784D-6284-9716-F369-3E37E23CDB65}"/>
              </a:ext>
            </a:extLst>
          </p:cNvPr>
          <p:cNvSpPr txBox="1"/>
          <p:nvPr/>
        </p:nvSpPr>
        <p:spPr>
          <a:xfrm>
            <a:off x="7215116" y="5494191"/>
            <a:ext cx="4392684" cy="671659"/>
          </a:xfrm>
          <a:prstGeom prst="roundRect">
            <a:avLst>
              <a:gd name="adj" fmla="val 4618"/>
            </a:avLst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177800" rtl="0"/>
            <a:r>
              <a:rPr lang="pt" sz="10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Muitos metais pesados são oligoelementos essenciais</a:t>
            </a:r>
            <a:r>
              <a:rPr lang="ru-RU" sz="10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/>
            </a:r>
            <a:br>
              <a:rPr lang="ru-RU" sz="10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pt" sz="10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para as plantas, os animais e os seres humanos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авая круглая скобка 13">
            <a:extLst>
              <a:ext uri="{FF2B5EF4-FFF2-40B4-BE49-F238E27FC236}">
                <a16:creationId xmlns:a16="http://schemas.microsoft.com/office/drawing/2014/main" id="{095C03AF-865E-E6D2-05EE-1CA309E9780F}"/>
              </a:ext>
            </a:extLst>
          </p:cNvPr>
          <p:cNvSpPr/>
          <p:nvPr/>
        </p:nvSpPr>
        <p:spPr>
          <a:xfrm>
            <a:off x="8235462" y="2332892"/>
            <a:ext cx="93784" cy="879231"/>
          </a:xfrm>
          <a:prstGeom prst="rightBracket">
            <a:avLst>
              <a:gd name="adj" fmla="val 56481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2D4651D-BC06-1C22-B622-7EE227668B65}"/>
              </a:ext>
            </a:extLst>
          </p:cNvPr>
          <p:cNvCxnSpPr/>
          <p:nvPr/>
        </p:nvCxnSpPr>
        <p:spPr>
          <a:xfrm>
            <a:off x="8340969" y="2760785"/>
            <a:ext cx="51581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круглая скобка 20">
            <a:extLst>
              <a:ext uri="{FF2B5EF4-FFF2-40B4-BE49-F238E27FC236}">
                <a16:creationId xmlns:a16="http://schemas.microsoft.com/office/drawing/2014/main" id="{383C845B-83B8-EF40-92B2-3DA0B38AEDCF}"/>
              </a:ext>
            </a:extLst>
          </p:cNvPr>
          <p:cNvSpPr/>
          <p:nvPr/>
        </p:nvSpPr>
        <p:spPr>
          <a:xfrm>
            <a:off x="8229600" y="3763108"/>
            <a:ext cx="105508" cy="450916"/>
          </a:xfrm>
          <a:prstGeom prst="rightBracket">
            <a:avLst>
              <a:gd name="adj" fmla="val 42885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4060F4B-46DF-467B-65AF-22831EACB676}"/>
              </a:ext>
            </a:extLst>
          </p:cNvPr>
          <p:cNvCxnSpPr/>
          <p:nvPr/>
        </p:nvCxnSpPr>
        <p:spPr>
          <a:xfrm>
            <a:off x="8329246" y="3988566"/>
            <a:ext cx="51581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05C7BE-3917-9594-716C-5B061BA3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49" t="45164" r="45968" b="40674"/>
          <a:stretch>
            <a:fillRect/>
          </a:stretch>
        </p:blipFill>
        <p:spPr>
          <a:xfrm>
            <a:off x="8910891" y="3629900"/>
            <a:ext cx="819502" cy="7173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37606A-62DB-4453-931C-4C59704C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03" t="22686" r="46413" b="63153"/>
          <a:stretch>
            <a:fillRect/>
          </a:stretch>
        </p:blipFill>
        <p:spPr>
          <a:xfrm>
            <a:off x="8934439" y="2402119"/>
            <a:ext cx="819502" cy="717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73533" t="75723" r="3312" b="5318"/>
          <a:stretch>
            <a:fillRect/>
          </a:stretch>
        </p:blipFill>
        <p:spPr>
          <a:xfrm>
            <a:off x="10627268" y="4949933"/>
            <a:ext cx="1097844" cy="9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63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CCDB4-78C5-458C-8590-9CDA066D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rtl="0"/>
            <a:r>
              <a:rPr lang="pt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Experiências com arroz: região e tipo de solo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pt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3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0638" y="4811659"/>
            <a:ext cx="5236962" cy="15069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t" sz="19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Solo: </a:t>
            </a: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relativamente jovem, com sinais primários de diferenciação do perfil do solo </a:t>
            </a:r>
            <a:r>
              <a:rPr lang="pt" sz="19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(</a:t>
            </a:r>
            <a:r>
              <a:rPr lang="pt" sz="19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terra castanha gley)</a:t>
            </a:r>
            <a:endParaRPr lang="en-US" sz="1900" i="1" dirty="0">
              <a:cs typeface="Calibri" panose="020F0502020204030204" pitchFamily="34" charset="0"/>
            </a:endParaRPr>
          </a:p>
          <a:p>
            <a:pPr rtl="0">
              <a:lnSpc>
                <a:spcPct val="90000"/>
              </a:lnSpc>
            </a:pP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Solo franco-argiloso com baixo teor de matéria orgânica e pH ligeiramente ácido, solo gley</a:t>
            </a:r>
            <a:endParaRPr lang="en-US" sz="1900" dirty="0"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6740" y="1813215"/>
            <a:ext cx="5084732" cy="290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BAC53-AA50-2267-7E34-E1A4F52F4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595244"/>
            <a:ext cx="4838919" cy="4234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68C64-8BD6-5FC8-E753-4F3933EE3AF1}"/>
              </a:ext>
            </a:extLst>
          </p:cNvPr>
          <p:cNvSpPr txBox="1"/>
          <p:nvPr/>
        </p:nvSpPr>
        <p:spPr>
          <a:xfrm>
            <a:off x="2106476" y="2503714"/>
            <a:ext cx="2266406" cy="731520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Província de Milão</a:t>
            </a:r>
          </a:p>
          <a:p>
            <a:pPr rtl="0"/>
            <a:r>
              <a:rPr lang="pt" sz="15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(região da Lombardia)</a:t>
            </a:r>
            <a:endParaRPr lang="ru-RU" sz="1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8E800-98B9-E5A9-A204-77D04E8CAFB1}"/>
              </a:ext>
            </a:extLst>
          </p:cNvPr>
          <p:cNvSpPr txBox="1"/>
          <p:nvPr/>
        </p:nvSpPr>
        <p:spPr>
          <a:xfrm>
            <a:off x="2629571" y="3712272"/>
            <a:ext cx="1096700" cy="399564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Itália</a:t>
            </a:r>
            <a:endParaRPr lang="ru-RU" sz="15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D741-7BB6-1332-2D46-52537F7ACB87}"/>
              </a:ext>
            </a:extLst>
          </p:cNvPr>
          <p:cNvSpPr txBox="1"/>
          <p:nvPr/>
        </p:nvSpPr>
        <p:spPr>
          <a:xfrm>
            <a:off x="1638681" y="5149584"/>
            <a:ext cx="3069678" cy="506931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Quinta no município de Zibido San Giacomo</a:t>
            </a:r>
            <a:endParaRPr lang="ru-RU" sz="15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1504" y="5656516"/>
            <a:ext cx="1423788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/>
            <a:r>
              <a:rPr lang="pt" sz="1600" b="0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2016 e 2017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696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CCDB4-78C5-458C-8590-9CDA066D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rtl="0"/>
            <a:r>
              <a:rPr lang="pt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Experiências com arroz: concentrações de metais pesados no solo e na água de irrigação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pt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4</a:t>
            </a:r>
            <a:endParaRPr lang="en-GB" sz="200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96801"/>
              </p:ext>
            </p:extLst>
          </p:nvPr>
        </p:nvGraphicFramePr>
        <p:xfrm>
          <a:off x="6429818" y="2810482"/>
          <a:ext cx="4255903" cy="2282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642">
                  <a:extLst>
                    <a:ext uri="{9D8B030D-6E8A-4147-A177-3AD203B41FA5}">
                      <a16:colId xmlns:a16="http://schemas.microsoft.com/office/drawing/2014/main" val="3320093370"/>
                    </a:ext>
                  </a:extLst>
                </a:gridCol>
                <a:gridCol w="776842">
                  <a:extLst>
                    <a:ext uri="{9D8B030D-6E8A-4147-A177-3AD203B41FA5}">
                      <a16:colId xmlns:a16="http://schemas.microsoft.com/office/drawing/2014/main" val="567892618"/>
                    </a:ext>
                  </a:extLst>
                </a:gridCol>
                <a:gridCol w="1316286">
                  <a:extLst>
                    <a:ext uri="{9D8B030D-6E8A-4147-A177-3AD203B41FA5}">
                      <a16:colId xmlns:a16="http://schemas.microsoft.com/office/drawing/2014/main" val="1825905588"/>
                    </a:ext>
                  </a:extLst>
                </a:gridCol>
                <a:gridCol w="1263133">
                  <a:extLst>
                    <a:ext uri="{9D8B030D-6E8A-4147-A177-3AD203B41FA5}">
                      <a16:colId xmlns:a16="http://schemas.microsoft.com/office/drawing/2014/main" val="536616597"/>
                    </a:ext>
                  </a:extLst>
                </a:gridCol>
              </a:tblGrid>
              <a:tr h="760838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Elemento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2016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2017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63414696"/>
                  </a:ext>
                </a:extLst>
              </a:tr>
              <a:tr h="76083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µg/l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&lt; 0,10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&lt; 0,50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95974683"/>
                  </a:ext>
                </a:extLst>
              </a:tr>
              <a:tr h="76083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4,07–6,88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2,5–3,4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3336603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37005" y="2039068"/>
            <a:ext cx="3880884" cy="707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pt" sz="20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Concentrações na água de irrigação no ponto de colocação no campo</a:t>
            </a:r>
            <a:endParaRPr lang="ru-RU" sz="20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43836"/>
              </p:ext>
            </p:extLst>
          </p:nvPr>
        </p:nvGraphicFramePr>
        <p:xfrm>
          <a:off x="932785" y="2810482"/>
          <a:ext cx="4553615" cy="22825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7843">
                  <a:extLst>
                    <a:ext uri="{9D8B030D-6E8A-4147-A177-3AD203B41FA5}">
                      <a16:colId xmlns:a16="http://schemas.microsoft.com/office/drawing/2014/main" val="3320093370"/>
                    </a:ext>
                  </a:extLst>
                </a:gridCol>
                <a:gridCol w="812021">
                  <a:extLst>
                    <a:ext uri="{9D8B030D-6E8A-4147-A177-3AD203B41FA5}">
                      <a16:colId xmlns:a16="http://schemas.microsoft.com/office/drawing/2014/main" val="567892618"/>
                    </a:ext>
                  </a:extLst>
                </a:gridCol>
                <a:gridCol w="1389370">
                  <a:extLst>
                    <a:ext uri="{9D8B030D-6E8A-4147-A177-3AD203B41FA5}">
                      <a16:colId xmlns:a16="http://schemas.microsoft.com/office/drawing/2014/main" val="1825905588"/>
                    </a:ext>
                  </a:extLst>
                </a:gridCol>
                <a:gridCol w="1344381">
                  <a:extLst>
                    <a:ext uri="{9D8B030D-6E8A-4147-A177-3AD203B41FA5}">
                      <a16:colId xmlns:a16="http://schemas.microsoft.com/office/drawing/2014/main" val="1450499391"/>
                    </a:ext>
                  </a:extLst>
                </a:gridCol>
              </a:tblGrid>
              <a:tr h="1062848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Elemento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Nível inicial 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(2016)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Nível do limiar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63414696"/>
                  </a:ext>
                </a:extLst>
              </a:tr>
              <a:tr h="6098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mg/kg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0,53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95974683"/>
                  </a:ext>
                </a:extLst>
              </a:tr>
              <a:tr h="6098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As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7,24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3336603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47725" y="2018715"/>
            <a:ext cx="4128536" cy="750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107000"/>
              </a:lnSpc>
            </a:pPr>
            <a:r>
              <a:rPr lang="pt" sz="20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Teor inicial de formas pseudo-totais* no solo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2784" y="5284888"/>
            <a:ext cx="4553615" cy="750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600"/>
              </a:spcAft>
            </a:pPr>
            <a:r>
              <a:rPr lang="pt" sz="1600" b="0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 Extração com aqua regia (ácido nitroclorídrico) (HCl + HNO</a:t>
            </a:r>
            <a:r>
              <a:rPr lang="pt" sz="1600" b="0" i="0" u="none" strike="noStrike" baseline="-25000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3</a:t>
            </a:r>
            <a:r>
              <a:rPr lang="pt" sz="1600" b="0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460189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Experiências com arroz: resultados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657520"/>
              </p:ext>
            </p:extLst>
          </p:nvPr>
        </p:nvGraphicFramePr>
        <p:xfrm>
          <a:off x="847725" y="1370581"/>
          <a:ext cx="10362820" cy="44895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9595">
                  <a:extLst>
                    <a:ext uri="{9D8B030D-6E8A-4147-A177-3AD203B41FA5}">
                      <a16:colId xmlns:a16="http://schemas.microsoft.com/office/drawing/2014/main" val="118217846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264391827"/>
                    </a:ext>
                  </a:extLst>
                </a:gridCol>
                <a:gridCol w="2478024">
                  <a:extLst>
                    <a:ext uri="{9D8B030D-6E8A-4147-A177-3AD203B41FA5}">
                      <a16:colId xmlns:a16="http://schemas.microsoft.com/office/drawing/2014/main" val="1788579948"/>
                    </a:ext>
                  </a:extLst>
                </a:gridCol>
                <a:gridCol w="1534107">
                  <a:extLst>
                    <a:ext uri="{9D8B030D-6E8A-4147-A177-3AD203B41FA5}">
                      <a16:colId xmlns:a16="http://schemas.microsoft.com/office/drawing/2014/main" val="1678770220"/>
                    </a:ext>
                  </a:extLst>
                </a:gridCol>
                <a:gridCol w="1318821">
                  <a:extLst>
                    <a:ext uri="{9D8B030D-6E8A-4147-A177-3AD203B41FA5}">
                      <a16:colId xmlns:a16="http://schemas.microsoft.com/office/drawing/2014/main" val="158948483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804297973"/>
                    </a:ext>
                  </a:extLst>
                </a:gridCol>
                <a:gridCol w="1444753">
                  <a:extLst>
                    <a:ext uri="{9D8B030D-6E8A-4147-A177-3AD203B41FA5}">
                      <a16:colId xmlns:a16="http://schemas.microsoft.com/office/drawing/2014/main" val="15209178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N.º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Método</a:t>
                      </a:r>
                      <a:endParaRPr lang="ru-RU" sz="170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Fertilizantes 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Taxa de aplicação, kg/ha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Rendimento de grãos, t/ha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Concentração no arroz branqueado, mg/kg de peso seco</a:t>
                      </a:r>
                      <a:endParaRPr lang="ru-RU" sz="170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42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As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15039"/>
                  </a:ext>
                </a:extLst>
              </a:tr>
              <a:tr h="204817"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76717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2016</a:t>
                      </a:r>
                      <a:endParaRPr lang="ru-RU" sz="17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20997"/>
                  </a:ext>
                </a:extLst>
              </a:tr>
              <a:tr h="61200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</a:t>
                      </a:r>
                      <a:endParaRPr lang="ru-RU" sz="17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Sem adubação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3,67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0,080 ± 0,010</a:t>
                      </a:r>
                      <a:endParaRPr lang="ru-RU" sz="170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0,62 ± 0,07</a:t>
                      </a:r>
                      <a:endParaRPr lang="ru-RU" sz="1700"/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411554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ru-RU" sz="17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 96 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R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 70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DAP APAVIVA® NP 18-46</a:t>
                      </a:r>
                      <a:endParaRPr lang="en-US" sz="1700" b="1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en-US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152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150</a:t>
                      </a:r>
                      <a:endParaRPr lang="en-US" sz="170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5,69</a:t>
                      </a:r>
                      <a:endParaRPr lang="en-US" sz="17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0,060 ± 0,070</a:t>
                      </a:r>
                      <a:endParaRPr lang="ru-RU" sz="1700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0,66 ± 0,08</a:t>
                      </a:r>
                      <a:endParaRPr lang="ru-RU" sz="1700"/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896052839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767171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2017</a:t>
                      </a:r>
                      <a:endParaRPr lang="ru-RU" sz="1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803590"/>
                  </a:ext>
                </a:extLst>
              </a:tr>
              <a:tr h="56901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</a:t>
                      </a:r>
                      <a:endParaRPr lang="ru-RU" sz="17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Sem adubação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4,97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0,013 ± 0,001</a:t>
                      </a:r>
                      <a:endParaRPr lang="ru-RU" sz="170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0,29 ± 0,04 </a:t>
                      </a:r>
                      <a:endParaRPr lang="ru-RU" sz="1700"/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31125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ru-RU" sz="17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 96 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R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 70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DAP APAVIVA® NP 18-46</a:t>
                      </a:r>
                    </a:p>
                    <a:p>
                      <a:pPr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en-US" sz="170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152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150</a:t>
                      </a:r>
                      <a:endParaRPr lang="en-US" sz="170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6,85</a:t>
                      </a:r>
                      <a:endParaRPr lang="en-US" sz="17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0,014 ± 0,010</a:t>
                      </a:r>
                      <a:endParaRPr lang="ru-RU" sz="170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1700" b="0" i="0" u="none" strike="noStrike" kern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0,28 ± 0,05</a:t>
                      </a:r>
                      <a:endParaRPr lang="ru-RU" sz="1700" dirty="0"/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409968933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96247" y="5873108"/>
            <a:ext cx="6523261" cy="38869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rtl="0">
              <a:lnSpc>
                <a:spcPct val="107000"/>
              </a:lnSpc>
              <a:defRPr/>
            </a:pPr>
            <a:r>
              <a:rPr lang="pt" sz="1800" b="1" i="0" u="none" strike="noStrike" dirty="0">
                <a:solidFill>
                  <a:srgbClr val="2A93FB"/>
                </a:solidFill>
                <a:highlight>
                  <a:srgbClr val="000000">
                    <a:alpha val="0"/>
                  </a:srgbClr>
                </a:highlight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Limite da UE para o teor de Cd no arroz: 0,15 mg/kg de peso seco</a:t>
            </a:r>
            <a:endParaRPr lang="ru-RU" b="1" i="1" dirty="0">
              <a:solidFill>
                <a:schemeClr val="tx1">
                  <a:lumMod val="60000"/>
                  <a:lumOff val="40000"/>
                </a:schemeClr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17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Experimento com trigo de inverno: região e tipo de solo</a:t>
            </a:r>
            <a:endParaRPr lang="ru-RU" dirty="0"/>
          </a:p>
        </p:txBody>
      </p:sp>
      <p:pic>
        <p:nvPicPr>
          <p:cNvPr id="7" name="officeArt object" descr="C:\Users\VVNosov\Desktop\Фото\2020\Италия\Монтикьяри_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24351" y="1642476"/>
            <a:ext cx="4848449" cy="32837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124351" y="4984107"/>
            <a:ext cx="4848449" cy="12402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t" sz="19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Solo: </a:t>
            </a: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estrutura diferenciada </a:t>
            </a:r>
            <a:r>
              <a:rPr lang="pt" sz="19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(</a:t>
            </a:r>
            <a:r>
              <a:rPr lang="pt" sz="19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solo florestal cinzento)</a:t>
            </a:r>
            <a:endParaRPr lang="en-US" sz="1900" i="1" dirty="0">
              <a:cs typeface="Calibri" panose="020F0502020204030204" pitchFamily="34" charset="0"/>
            </a:endParaRPr>
          </a:p>
          <a:p>
            <a:pPr rtl="0">
              <a:lnSpc>
                <a:spcPct val="90000"/>
              </a:lnSpc>
            </a:pP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Argila siltosa com elevado teor de matéria orgânica e pH ligeiramente ácido</a:t>
            </a:r>
            <a:endParaRPr lang="en-US" sz="1900" i="1" dirty="0"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6444" y="5768938"/>
            <a:ext cx="108074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/>
            <a:r>
              <a:rPr lang="pt" sz="1600" b="0" i="0" u="none" strike="noStrike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2019-2020</a:t>
            </a:r>
            <a:endParaRPr lang="ru-RU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6A6852-E399-4A5A-8212-E4CE89564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42476"/>
            <a:ext cx="4516293" cy="4152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54553-8E45-E7AA-697A-3231529BFD04}"/>
              </a:ext>
            </a:extLst>
          </p:cNvPr>
          <p:cNvSpPr txBox="1"/>
          <p:nvPr/>
        </p:nvSpPr>
        <p:spPr>
          <a:xfrm>
            <a:off x="2712480" y="2552500"/>
            <a:ext cx="2266406" cy="731520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Província de Brescia</a:t>
            </a:r>
          </a:p>
          <a:p>
            <a:pPr rtl="0"/>
            <a:r>
              <a:rPr lang="pt" sz="1500" b="0" i="0" u="none" strike="noStrike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(região da Lombardia)</a:t>
            </a:r>
            <a:endParaRPr lang="ru-RU" sz="150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6FE25-73A3-3DC1-1E13-CAE44265D098}"/>
              </a:ext>
            </a:extLst>
          </p:cNvPr>
          <p:cNvSpPr txBox="1"/>
          <p:nvPr/>
        </p:nvSpPr>
        <p:spPr>
          <a:xfrm>
            <a:off x="2801577" y="3602764"/>
            <a:ext cx="1096700" cy="399564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Itália</a:t>
            </a:r>
            <a:endParaRPr lang="ru-RU" sz="1500" b="1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5537C-2450-BD04-D1FB-00E85300A39E}"/>
              </a:ext>
            </a:extLst>
          </p:cNvPr>
          <p:cNvSpPr txBox="1"/>
          <p:nvPr/>
        </p:nvSpPr>
        <p:spPr>
          <a:xfrm>
            <a:off x="1564621" y="5122879"/>
            <a:ext cx="3414265" cy="475815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Exploração agrícola no município de Montichiari</a:t>
            </a:r>
            <a:endParaRPr lang="ru-RU" sz="15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01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Experimento com trigo de inverno: resultados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4033" y="5868952"/>
            <a:ext cx="7027693" cy="38869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rtl="0">
              <a:lnSpc>
                <a:spcPct val="107000"/>
              </a:lnSpc>
              <a:defRPr/>
            </a:pPr>
            <a:r>
              <a:rPr lang="pt" sz="1800" b="1" i="0" u="none" strike="noStrike" dirty="0">
                <a:solidFill>
                  <a:srgbClr val="2A93FB"/>
                </a:solidFill>
                <a:highlight>
                  <a:srgbClr val="000000">
                    <a:alpha val="0"/>
                  </a:srgbClr>
                </a:highlight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Limite do teor de Cd no trigo mole para a UE: 0,1 mg/kg de peso seco</a:t>
            </a:r>
            <a:endParaRPr lang="ru-RU" b="1" i="1" dirty="0">
              <a:solidFill>
                <a:schemeClr val="tx1">
                  <a:lumMod val="60000"/>
                  <a:lumOff val="40000"/>
                </a:schemeClr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55562"/>
              </p:ext>
            </p:extLst>
          </p:nvPr>
        </p:nvGraphicFramePr>
        <p:xfrm>
          <a:off x="847725" y="1426817"/>
          <a:ext cx="10369623" cy="42464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2297">
                  <a:extLst>
                    <a:ext uri="{9D8B030D-6E8A-4147-A177-3AD203B41FA5}">
                      <a16:colId xmlns:a16="http://schemas.microsoft.com/office/drawing/2014/main" val="1021802692"/>
                    </a:ext>
                  </a:extLst>
                </a:gridCol>
                <a:gridCol w="1210883">
                  <a:extLst>
                    <a:ext uri="{9D8B030D-6E8A-4147-A177-3AD203B41FA5}">
                      <a16:colId xmlns:a16="http://schemas.microsoft.com/office/drawing/2014/main" val="897415883"/>
                    </a:ext>
                  </a:extLst>
                </a:gridCol>
                <a:gridCol w="2759242">
                  <a:extLst>
                    <a:ext uri="{9D8B030D-6E8A-4147-A177-3AD203B41FA5}">
                      <a16:colId xmlns:a16="http://schemas.microsoft.com/office/drawing/2014/main" val="1259991798"/>
                    </a:ext>
                  </a:extLst>
                </a:gridCol>
                <a:gridCol w="1475874">
                  <a:extLst>
                    <a:ext uri="{9D8B030D-6E8A-4147-A177-3AD203B41FA5}">
                      <a16:colId xmlns:a16="http://schemas.microsoft.com/office/drawing/2014/main" val="3261960109"/>
                    </a:ext>
                  </a:extLst>
                </a:gridCol>
                <a:gridCol w="1233384">
                  <a:extLst>
                    <a:ext uri="{9D8B030D-6E8A-4147-A177-3AD203B41FA5}">
                      <a16:colId xmlns:a16="http://schemas.microsoft.com/office/drawing/2014/main" val="2247710972"/>
                    </a:ext>
                  </a:extLst>
                </a:gridCol>
                <a:gridCol w="907907">
                  <a:extLst>
                    <a:ext uri="{9D8B030D-6E8A-4147-A177-3AD203B41FA5}">
                      <a16:colId xmlns:a16="http://schemas.microsoft.com/office/drawing/2014/main" val="2830386034"/>
                    </a:ext>
                  </a:extLst>
                </a:gridCol>
                <a:gridCol w="1134884">
                  <a:extLst>
                    <a:ext uri="{9D8B030D-6E8A-4147-A177-3AD203B41FA5}">
                      <a16:colId xmlns:a16="http://schemas.microsoft.com/office/drawing/2014/main" val="3197063698"/>
                    </a:ext>
                  </a:extLst>
                </a:gridCol>
                <a:gridCol w="1075152">
                  <a:extLst>
                    <a:ext uri="{9D8B030D-6E8A-4147-A177-3AD203B41FA5}">
                      <a16:colId xmlns:a16="http://schemas.microsoft.com/office/drawing/2014/main" val="300532207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</a:rPr>
                        <a:t>N.º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</a:rPr>
                        <a:t>Método</a:t>
                      </a:r>
                      <a:endParaRPr lang="ru-RU" sz="170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Fertilizantes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Taxa de aplicação, kg/ha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Rendimento de grãos, t/ha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Concentração no grão, mg/kg de peso seco</a:t>
                      </a:r>
                      <a:endParaRPr lang="ru-RU" sz="170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25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As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Cr</a:t>
                      </a:r>
                      <a:endParaRPr lang="ru-RU" sz="1700" b="1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18290"/>
                  </a:ext>
                </a:extLst>
              </a:tr>
              <a:tr h="671731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+mn-ea"/>
                        </a:rPr>
                        <a:t>Sem adubação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–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4,48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0,029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3461218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134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48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Sulfato de amônio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6,57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0,032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0,061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490307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200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1301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133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P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46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DAP APAVIVA® NP 18-46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100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6,90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0,034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0,073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6099387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250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018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4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125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P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26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K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26</a:t>
                      </a: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S</a:t>
                      </a:r>
                      <a:r>
                        <a:rPr lang="pt" sz="1700" b="1" i="0" u="none" strike="noStrike" baseline="-2500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APAVIVA® NPK(S) 10-26-26(2)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7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100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7,10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0,033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0,061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2441836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Ureia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250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8620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00" b="1" i="0" u="none" strike="noStrike" baseline="0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LSD</a:t>
                      </a:r>
                      <a:r>
                        <a:rPr lang="pt" sz="1600" b="1" i="0" u="none" strike="noStrike" baseline="-25000" dirty="0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00" b="0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0,016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00" b="0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0,003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1600" b="0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0,059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0278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Experiência com milho: região e tipo de solo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50002" y="5238427"/>
            <a:ext cx="5192546" cy="95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Solo: </a:t>
            </a:r>
            <a:r>
              <a:rPr lang="pt" sz="19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leve</a:t>
            </a: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 </a:t>
            </a:r>
            <a:r>
              <a:rPr lang="pt" sz="19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solo</a:t>
            </a: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aluvial</a:t>
            </a:r>
            <a:endParaRPr lang="en-US" sz="19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90000"/>
              </a:lnSpc>
            </a:pPr>
            <a:r>
              <a:rPr lang="pt" sz="19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Solo franco-argiloso com baixo teor de matéria orgânica e pH ligeiramente ácido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2823" y="2206512"/>
            <a:ext cx="3331534" cy="24986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6175" y="5822799"/>
            <a:ext cx="601447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/>
            <a:r>
              <a:rPr lang="pt" sz="1600" b="0" i="0" u="none" strike="noStrike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2020</a:t>
            </a:r>
            <a:endParaRPr lang="ru-RU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7EA8FD-BEA6-96D4-07BC-16493ED4A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790070"/>
            <a:ext cx="4541196" cy="410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5B2CD-9750-F665-AE8C-3D18592D6E81}"/>
              </a:ext>
            </a:extLst>
          </p:cNvPr>
          <p:cNvSpPr txBox="1"/>
          <p:nvPr/>
        </p:nvSpPr>
        <p:spPr>
          <a:xfrm>
            <a:off x="1990001" y="3093270"/>
            <a:ext cx="2898096" cy="731520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Departamento de Lot-et-Garonne</a:t>
            </a:r>
            <a:endParaRPr lang="fr-FR" sz="15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" sz="1500" b="0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(região da Nova Aquitânia)</a:t>
            </a:r>
            <a:endParaRPr lang="ru-RU" sz="15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4D454-E0BC-C0DB-7C65-A1C75E1599CA}"/>
              </a:ext>
            </a:extLst>
          </p:cNvPr>
          <p:cNvSpPr txBox="1"/>
          <p:nvPr/>
        </p:nvSpPr>
        <p:spPr>
          <a:xfrm>
            <a:off x="1850947" y="2427149"/>
            <a:ext cx="1096700" cy="399564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França</a:t>
            </a:r>
            <a:endParaRPr lang="ru-RU" sz="1500" b="1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6A3C4-344F-6D40-B631-7D3615F2D195}"/>
              </a:ext>
            </a:extLst>
          </p:cNvPr>
          <p:cNvSpPr txBox="1"/>
          <p:nvPr/>
        </p:nvSpPr>
        <p:spPr>
          <a:xfrm>
            <a:off x="1497864" y="5314907"/>
            <a:ext cx="3390233" cy="399564"/>
          </a:xfrm>
          <a:prstGeom prst="rect">
            <a:avLst/>
          </a:prstGeom>
          <a:noFill/>
        </p:spPr>
        <p:txBody>
          <a:bodyPr wrap="square" lIns="144000" tIns="0" rIns="0" bIns="0" rtlCol="0" anchor="ctr">
            <a:noAutofit/>
          </a:bodyPr>
          <a:lstStyle/>
          <a:p>
            <a:pPr rtl="0"/>
            <a:r>
              <a:rPr lang="pt" sz="1500" b="1" i="0" u="none" strike="noStrike" dirty="0">
                <a:solidFill>
                  <a:srgbClr val="767171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Uma quinta na comuna de Port Saint-Marie.</a:t>
            </a:r>
            <a:endParaRPr lang="ru-RU" sz="15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056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Experiência com milho: níveis de metais pesados no solo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0347" y="1761233"/>
            <a:ext cx="6623047" cy="4216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107000"/>
              </a:lnSpc>
            </a:pPr>
            <a:r>
              <a:rPr lang="pt" sz="20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Teor inicial de formas pseudo-totais no solo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31251"/>
              </p:ext>
            </p:extLst>
          </p:nvPr>
        </p:nvGraphicFramePr>
        <p:xfrm>
          <a:off x="847725" y="2268154"/>
          <a:ext cx="5427945" cy="24578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8305">
                  <a:extLst>
                    <a:ext uri="{9D8B030D-6E8A-4147-A177-3AD203B41FA5}">
                      <a16:colId xmlns:a16="http://schemas.microsoft.com/office/drawing/2014/main" val="3320093370"/>
                    </a:ext>
                  </a:extLst>
                </a:gridCol>
                <a:gridCol w="999076">
                  <a:extLst>
                    <a:ext uri="{9D8B030D-6E8A-4147-A177-3AD203B41FA5}">
                      <a16:colId xmlns:a16="http://schemas.microsoft.com/office/drawing/2014/main" val="567892618"/>
                    </a:ext>
                  </a:extLst>
                </a:gridCol>
                <a:gridCol w="1684882">
                  <a:extLst>
                    <a:ext uri="{9D8B030D-6E8A-4147-A177-3AD203B41FA5}">
                      <a16:colId xmlns:a16="http://schemas.microsoft.com/office/drawing/2014/main" val="1825905588"/>
                    </a:ext>
                  </a:extLst>
                </a:gridCol>
                <a:gridCol w="1735682">
                  <a:extLst>
                    <a:ext uri="{9D8B030D-6E8A-4147-A177-3AD203B41FA5}">
                      <a16:colId xmlns:a16="http://schemas.microsoft.com/office/drawing/2014/main" val="1450499391"/>
                    </a:ext>
                  </a:extLst>
                </a:gridCol>
              </a:tblGrid>
              <a:tr h="1144493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Elemento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Nível inicial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Nível do limiar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63414696"/>
                  </a:ext>
                </a:extLst>
              </a:tr>
              <a:tr h="65667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Cd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mg/kg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2000" b="0" i="0" u="none" strike="noStrike" kern="1200" baseline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+mn-ea"/>
                          <a:cs typeface="+mn-cs"/>
                        </a:rPr>
                        <a:t>0,22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2000" b="0" i="0" u="none" strike="noStrike" kern="1200" baseline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2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95974683"/>
                  </a:ext>
                </a:extLst>
              </a:tr>
              <a:tr h="65667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pt" sz="20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</a:rPr>
                        <a:t>Cr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" sz="2000" b="0" i="0" u="none" strike="noStrike" kern="1200" baseline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+mn-ea"/>
                          <a:cs typeface="+mn-cs"/>
                        </a:rPr>
                        <a:t>18,93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itchFamily="34" charset="0"/>
                        <a:ea typeface="Arial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" sz="2000" b="0" i="0" u="none" strike="noStrike" kern="1200" baseline="0">
                          <a:solidFill>
                            <a:srgbClr val="034A9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3336603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85" y="1972060"/>
            <a:ext cx="4530290" cy="27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15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1202</Words>
  <Application>Microsoft Office PowerPoint</Application>
  <PresentationFormat>Широкоэкранный</PresentationFormat>
  <Paragraphs>315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Microsoft Sans Serif</vt:lpstr>
      <vt:lpstr>Тема Office</vt:lpstr>
      <vt:lpstr>Estudos de campo sobre a introdução de metais pesados com adubos fosfatados   </vt:lpstr>
      <vt:lpstr>Estudos do comportamento dos metais pesados no sistema "solo-planta"</vt:lpstr>
      <vt:lpstr>Experiências com arroz: região e tipo de solo</vt:lpstr>
      <vt:lpstr>Experiências com arroz: concentrações de metais pesados no solo e na água de irrigação</vt:lpstr>
      <vt:lpstr>Experiências com arroz: resultados</vt:lpstr>
      <vt:lpstr>Experimento com trigo de inverno: região e tipo de solo</vt:lpstr>
      <vt:lpstr>Experimento com trigo de inverno: resultados</vt:lpstr>
      <vt:lpstr>Experiência com milho: região e tipo de solo</vt:lpstr>
      <vt:lpstr>Experiência com milho: níveis de metais pesados no solo</vt:lpstr>
      <vt:lpstr>A experiência do milho: resultados</vt:lpstr>
      <vt:lpstr>Experiência com couves: região e tipo de solo</vt:lpstr>
      <vt:lpstr>Experiências com couves: níveis de metais pesados no solo</vt:lpstr>
      <vt:lpstr>O experimento do repolho: resultados</vt:lpstr>
      <vt:lpstr>Conclusões</vt:lpstr>
      <vt:lpstr>Obrigado por sua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Хлевной Александр Сергеевич</cp:lastModifiedBy>
  <cp:revision>161</cp:revision>
  <dcterms:created xsi:type="dcterms:W3CDTF">2023-03-13T11:53:49Z</dcterms:created>
  <dcterms:modified xsi:type="dcterms:W3CDTF">2024-04-15T11:27:17Z</dcterms:modified>
</cp:coreProperties>
</file>